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72" r:id="rId7"/>
    <p:sldId id="260" r:id="rId8"/>
    <p:sldId id="261" r:id="rId9"/>
    <p:sldId id="262" r:id="rId10"/>
    <p:sldId id="278" r:id="rId11"/>
    <p:sldId id="263" r:id="rId12"/>
    <p:sldId id="281" r:id="rId13"/>
    <p:sldId id="265" r:id="rId14"/>
    <p:sldId id="266" r:id="rId15"/>
    <p:sldId id="267" r:id="rId16"/>
    <p:sldId id="277" r:id="rId17"/>
    <p:sldId id="268" r:id="rId18"/>
    <p:sldId id="274" r:id="rId19"/>
    <p:sldId id="275" r:id="rId20"/>
    <p:sldId id="276" r:id="rId21"/>
    <p:sldId id="279" r:id="rId22"/>
    <p:sldId id="280" r:id="rId23"/>
    <p:sldId id="273" r:id="rId24"/>
    <p:sldId id="282" r:id="rId25"/>
    <p:sldId id="270" r:id="rId26"/>
  </p:sldIdLst>
  <p:sldSz cx="10329863" cy="7199313"/>
  <p:notesSz cx="18288000" cy="10287000"/>
  <p:defaultTextStyle>
    <a:defPPr>
      <a:defRPr lang="ru-RU"/>
    </a:defPPr>
    <a:lvl1pPr marL="0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0466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60929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41395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21858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02324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682789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963253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243719" algn="l" defTabSz="56092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60" y="-54"/>
      </p:cViewPr>
      <p:guideLst>
        <p:guide orient="horz" pos="2016"/>
        <p:guide pos="12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4740" y="2231787"/>
            <a:ext cx="8780384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49480" y="4031619"/>
            <a:ext cx="72309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6107" y="768749"/>
            <a:ext cx="5497650" cy="661720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8891" y="0"/>
            <a:ext cx="9719038" cy="2076243"/>
          </a:xfrm>
          <a:custGeom>
            <a:avLst/>
            <a:gdLst/>
            <a:ahLst/>
            <a:cxnLst/>
            <a:rect l="l" t="t" r="r" b="b"/>
            <a:pathLst>
              <a:path w="17206595" h="2966720">
                <a:moveTo>
                  <a:pt x="17206176" y="1822259"/>
                </a:moveTo>
                <a:lnTo>
                  <a:pt x="16395421" y="847547"/>
                </a:lnTo>
                <a:lnTo>
                  <a:pt x="9893656" y="847547"/>
                </a:lnTo>
                <a:lnTo>
                  <a:pt x="10401617" y="0"/>
                </a:lnTo>
                <a:lnTo>
                  <a:pt x="6828053" y="0"/>
                </a:lnTo>
                <a:lnTo>
                  <a:pt x="7336002" y="847547"/>
                </a:lnTo>
                <a:lnTo>
                  <a:pt x="834250" y="847547"/>
                </a:lnTo>
                <a:lnTo>
                  <a:pt x="0" y="1850504"/>
                </a:lnTo>
                <a:lnTo>
                  <a:pt x="813790" y="2828861"/>
                </a:lnTo>
                <a:lnTo>
                  <a:pt x="8523440" y="2828861"/>
                </a:lnTo>
                <a:lnTo>
                  <a:pt x="8606041" y="2966669"/>
                </a:lnTo>
                <a:lnTo>
                  <a:pt x="8623643" y="2966669"/>
                </a:lnTo>
                <a:lnTo>
                  <a:pt x="8706231" y="2828861"/>
                </a:lnTo>
                <a:lnTo>
                  <a:pt x="16415868" y="2828861"/>
                </a:lnTo>
                <a:lnTo>
                  <a:pt x="17206176" y="1878736"/>
                </a:lnTo>
                <a:lnTo>
                  <a:pt x="17206176" y="1822259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38470" y="4"/>
            <a:ext cx="1653137" cy="2086911"/>
          </a:xfrm>
          <a:custGeom>
            <a:avLst/>
            <a:gdLst/>
            <a:ahLst/>
            <a:cxnLst/>
            <a:rect l="l" t="t" r="r" b="b"/>
            <a:pathLst>
              <a:path w="2926715" h="2981960">
                <a:moveTo>
                  <a:pt x="1463165" y="2981348"/>
                </a:moveTo>
                <a:lnTo>
                  <a:pt x="0" y="0"/>
                </a:lnTo>
                <a:lnTo>
                  <a:pt x="2926331" y="0"/>
                </a:lnTo>
                <a:lnTo>
                  <a:pt x="1463165" y="29813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116482" y="868626"/>
            <a:ext cx="96842" cy="6330955"/>
          </a:xfrm>
          <a:custGeom>
            <a:avLst/>
            <a:gdLst/>
            <a:ahLst/>
            <a:cxnLst/>
            <a:rect l="l" t="t" r="r" b="b"/>
            <a:pathLst>
              <a:path w="171450" h="9046210">
                <a:moveTo>
                  <a:pt x="171449" y="0"/>
                </a:moveTo>
                <a:lnTo>
                  <a:pt x="171449" y="9045826"/>
                </a:lnTo>
                <a:lnTo>
                  <a:pt x="0" y="9045826"/>
                </a:lnTo>
                <a:lnTo>
                  <a:pt x="0" y="0"/>
                </a:lnTo>
                <a:lnTo>
                  <a:pt x="171449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1479"/>
            <a:ext cx="10329863" cy="7148208"/>
          </a:xfrm>
          <a:custGeom>
            <a:avLst/>
            <a:gdLst/>
            <a:ahLst/>
            <a:cxnLst/>
            <a:rect l="l" t="t" r="r" b="b"/>
            <a:pathLst>
              <a:path w="18288000" h="10213975">
                <a:moveTo>
                  <a:pt x="9731667" y="813536"/>
                </a:moveTo>
                <a:lnTo>
                  <a:pt x="9144000" y="0"/>
                </a:lnTo>
                <a:lnTo>
                  <a:pt x="8550338" y="821804"/>
                </a:lnTo>
                <a:lnTo>
                  <a:pt x="9144000" y="1643595"/>
                </a:lnTo>
                <a:lnTo>
                  <a:pt x="9731667" y="830059"/>
                </a:lnTo>
                <a:lnTo>
                  <a:pt x="9731667" y="813536"/>
                </a:lnTo>
                <a:close/>
              </a:path>
              <a:path w="18288000" h="10213975">
                <a:moveTo>
                  <a:pt x="18288000" y="8664245"/>
                </a:moveTo>
                <a:lnTo>
                  <a:pt x="16387001" y="9913023"/>
                </a:lnTo>
                <a:lnTo>
                  <a:pt x="10323157" y="9913023"/>
                </a:lnTo>
                <a:lnTo>
                  <a:pt x="9144000" y="9138425"/>
                </a:lnTo>
                <a:lnTo>
                  <a:pt x="7964818" y="9913023"/>
                </a:lnTo>
                <a:lnTo>
                  <a:pt x="1900986" y="9913023"/>
                </a:lnTo>
                <a:lnTo>
                  <a:pt x="0" y="8664245"/>
                </a:lnTo>
                <a:lnTo>
                  <a:pt x="0" y="9913023"/>
                </a:lnTo>
                <a:lnTo>
                  <a:pt x="0" y="10213442"/>
                </a:lnTo>
                <a:lnTo>
                  <a:pt x="2358326" y="10213454"/>
                </a:lnTo>
                <a:lnTo>
                  <a:pt x="7507503" y="10213442"/>
                </a:lnTo>
                <a:lnTo>
                  <a:pt x="10780484" y="10213442"/>
                </a:lnTo>
                <a:lnTo>
                  <a:pt x="15929686" y="10213442"/>
                </a:lnTo>
                <a:lnTo>
                  <a:pt x="18288000" y="10213454"/>
                </a:lnTo>
                <a:lnTo>
                  <a:pt x="18288000" y="8664245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6107" y="768749"/>
            <a:ext cx="5497650" cy="661720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6493" y="1655846"/>
            <a:ext cx="44934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19880" y="1655846"/>
            <a:ext cx="44934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856066"/>
            <a:ext cx="10329863" cy="1475418"/>
          </a:xfrm>
          <a:custGeom>
            <a:avLst/>
            <a:gdLst/>
            <a:ahLst/>
            <a:cxnLst/>
            <a:rect l="l" t="t" r="r" b="b"/>
            <a:pathLst>
              <a:path w="18288000" h="2108200">
                <a:moveTo>
                  <a:pt x="2672321" y="1538986"/>
                </a:moveTo>
                <a:lnTo>
                  <a:pt x="0" y="1538986"/>
                </a:lnTo>
                <a:lnTo>
                  <a:pt x="0" y="2107946"/>
                </a:lnTo>
                <a:lnTo>
                  <a:pt x="2119947" y="2107946"/>
                </a:lnTo>
                <a:lnTo>
                  <a:pt x="2672321" y="1538986"/>
                </a:lnTo>
                <a:close/>
              </a:path>
              <a:path w="18288000" h="2108200">
                <a:moveTo>
                  <a:pt x="15768066" y="12"/>
                </a:moveTo>
                <a:lnTo>
                  <a:pt x="4562170" y="12"/>
                </a:lnTo>
                <a:lnTo>
                  <a:pt x="2559253" y="2063076"/>
                </a:lnTo>
                <a:lnTo>
                  <a:pt x="13765136" y="2063076"/>
                </a:lnTo>
                <a:lnTo>
                  <a:pt x="15768066" y="12"/>
                </a:lnTo>
                <a:close/>
              </a:path>
              <a:path w="18288000" h="2108200">
                <a:moveTo>
                  <a:pt x="18287988" y="0"/>
                </a:moveTo>
                <a:lnTo>
                  <a:pt x="16184626" y="0"/>
                </a:lnTo>
                <a:lnTo>
                  <a:pt x="15632252" y="568972"/>
                </a:lnTo>
                <a:lnTo>
                  <a:pt x="18287988" y="568972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6107" y="768749"/>
            <a:ext cx="5497650" cy="661720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6107" y="768745"/>
            <a:ext cx="5497650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1035" y="2168466"/>
            <a:ext cx="917600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12154" y="6695361"/>
            <a:ext cx="3305556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6493" y="6695361"/>
            <a:ext cx="237586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37502" y="6695361"/>
            <a:ext cx="237586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80466">
        <a:defRPr>
          <a:latin typeface="+mn-lt"/>
          <a:ea typeface="+mn-ea"/>
          <a:cs typeface="+mn-cs"/>
        </a:defRPr>
      </a:lvl2pPr>
      <a:lvl3pPr marL="560929">
        <a:defRPr>
          <a:latin typeface="+mn-lt"/>
          <a:ea typeface="+mn-ea"/>
          <a:cs typeface="+mn-cs"/>
        </a:defRPr>
      </a:lvl3pPr>
      <a:lvl4pPr marL="841395">
        <a:defRPr>
          <a:latin typeface="+mn-lt"/>
          <a:ea typeface="+mn-ea"/>
          <a:cs typeface="+mn-cs"/>
        </a:defRPr>
      </a:lvl4pPr>
      <a:lvl5pPr marL="1121858">
        <a:defRPr>
          <a:latin typeface="+mn-lt"/>
          <a:ea typeface="+mn-ea"/>
          <a:cs typeface="+mn-cs"/>
        </a:defRPr>
      </a:lvl5pPr>
      <a:lvl6pPr marL="1402324">
        <a:defRPr>
          <a:latin typeface="+mn-lt"/>
          <a:ea typeface="+mn-ea"/>
          <a:cs typeface="+mn-cs"/>
        </a:defRPr>
      </a:lvl6pPr>
      <a:lvl7pPr marL="1682789">
        <a:defRPr>
          <a:latin typeface="+mn-lt"/>
          <a:ea typeface="+mn-ea"/>
          <a:cs typeface="+mn-cs"/>
        </a:defRPr>
      </a:lvl7pPr>
      <a:lvl8pPr marL="1963253">
        <a:defRPr>
          <a:latin typeface="+mn-lt"/>
          <a:ea typeface="+mn-ea"/>
          <a:cs typeface="+mn-cs"/>
        </a:defRPr>
      </a:lvl8pPr>
      <a:lvl9pPr marL="22437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80466">
        <a:defRPr>
          <a:latin typeface="+mn-lt"/>
          <a:ea typeface="+mn-ea"/>
          <a:cs typeface="+mn-cs"/>
        </a:defRPr>
      </a:lvl2pPr>
      <a:lvl3pPr marL="560929">
        <a:defRPr>
          <a:latin typeface="+mn-lt"/>
          <a:ea typeface="+mn-ea"/>
          <a:cs typeface="+mn-cs"/>
        </a:defRPr>
      </a:lvl3pPr>
      <a:lvl4pPr marL="841395">
        <a:defRPr>
          <a:latin typeface="+mn-lt"/>
          <a:ea typeface="+mn-ea"/>
          <a:cs typeface="+mn-cs"/>
        </a:defRPr>
      </a:lvl4pPr>
      <a:lvl5pPr marL="1121858">
        <a:defRPr>
          <a:latin typeface="+mn-lt"/>
          <a:ea typeface="+mn-ea"/>
          <a:cs typeface="+mn-cs"/>
        </a:defRPr>
      </a:lvl5pPr>
      <a:lvl6pPr marL="1402324">
        <a:defRPr>
          <a:latin typeface="+mn-lt"/>
          <a:ea typeface="+mn-ea"/>
          <a:cs typeface="+mn-cs"/>
        </a:defRPr>
      </a:lvl6pPr>
      <a:lvl7pPr marL="1682789">
        <a:defRPr>
          <a:latin typeface="+mn-lt"/>
          <a:ea typeface="+mn-ea"/>
          <a:cs typeface="+mn-cs"/>
        </a:defRPr>
      </a:lvl7pPr>
      <a:lvl8pPr marL="1963253">
        <a:defRPr>
          <a:latin typeface="+mn-lt"/>
          <a:ea typeface="+mn-ea"/>
          <a:cs typeface="+mn-cs"/>
        </a:defRPr>
      </a:lvl8pPr>
      <a:lvl9pPr marL="224371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"/>
            <a:ext cx="10329863" cy="719931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7477633" y="0"/>
                </a:moveTo>
                <a:lnTo>
                  <a:pt x="0" y="0"/>
                </a:lnTo>
                <a:lnTo>
                  <a:pt x="0" y="5073561"/>
                </a:lnTo>
                <a:lnTo>
                  <a:pt x="4509732" y="5073561"/>
                </a:lnTo>
                <a:lnTo>
                  <a:pt x="7477633" y="0"/>
                </a:lnTo>
                <a:close/>
              </a:path>
              <a:path w="18288000" h="10287000">
                <a:moveTo>
                  <a:pt x="18287988" y="24701"/>
                </a:moveTo>
                <a:lnTo>
                  <a:pt x="18273624" y="0"/>
                </a:lnTo>
                <a:lnTo>
                  <a:pt x="8008887" y="0"/>
                </a:lnTo>
                <a:lnTo>
                  <a:pt x="5016309" y="5143500"/>
                </a:lnTo>
                <a:lnTo>
                  <a:pt x="8008887" y="10287000"/>
                </a:lnTo>
                <a:lnTo>
                  <a:pt x="18273624" y="10287000"/>
                </a:lnTo>
                <a:lnTo>
                  <a:pt x="18287988" y="10262286"/>
                </a:lnTo>
                <a:lnTo>
                  <a:pt x="18287988" y="24701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43355" y="475456"/>
            <a:ext cx="5341400" cy="992753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</a:t>
            </a:r>
            <a:b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 мекемесі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3731" y="2990056"/>
            <a:ext cx="6801024" cy="94402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ru-RU" sz="3000" b="1" spc="-6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Баяндама</a:t>
            </a:r>
            <a:r>
              <a:rPr lang="ru-RU" sz="3000" b="1" spc="-6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spc="-6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000" b="1" spc="-6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7792">
              <a:spcBef>
                <a:spcPts val="62"/>
              </a:spcBef>
            </a:pPr>
            <a:r>
              <a:rPr lang="ru-RU" sz="3000" b="1" spc="-6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3000" b="1" spc="-6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spc="-6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</a:t>
            </a:r>
            <a:r>
              <a:rPr lang="ru-RU" sz="3000" b="1" spc="-6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spc="-6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</a:t>
            </a:r>
            <a:r>
              <a:rPr lang="ru-RU" sz="3000" b="1" spc="-6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spc="-6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жүйелендіру</a:t>
            </a:r>
            <a:r>
              <a:rPr lang="ru-RU" sz="3000" b="1" spc="-6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spc="-6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3881" y="6190567"/>
            <a:ext cx="2609850" cy="238701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1500" b="1" i="1" spc="-77" dirty="0" smtClean="0">
                <a:latin typeface="Verdana"/>
                <a:cs typeface="Verdana"/>
              </a:rPr>
              <a:t>Жақсы ауылы 2023 жыл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5331" y="4666456"/>
            <a:ext cx="51625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kk-KZ" sz="1600" dirty="0" smtClean="0">
                <a:solidFill>
                  <a:schemeClr val="bg1"/>
                </a:solidFill>
              </a:rPr>
              <a:t>орындаған</a:t>
            </a:r>
            <a:r>
              <a:rPr lang="kk-KZ" sz="1600" dirty="0">
                <a:solidFill>
                  <a:schemeClr val="bg1"/>
                </a:solidFill>
              </a:rPr>
              <a:t>: Бактыбаева Молдир Балгабаевна</a:t>
            </a:r>
            <a:endParaRPr lang="ru-RU" sz="1600" dirty="0">
              <a:solidFill>
                <a:schemeClr val="bg1"/>
              </a:solidFill>
            </a:endParaRPr>
          </a:p>
          <a:p>
            <a:pPr algn="r"/>
            <a:r>
              <a:rPr lang="kk-KZ" sz="1600" dirty="0">
                <a:solidFill>
                  <a:schemeClr val="bg1"/>
                </a:solidFill>
              </a:rPr>
              <a:t>                                                      директордың оқу </a:t>
            </a:r>
            <a:r>
              <a:rPr lang="kk-KZ" sz="1600" dirty="0" smtClean="0">
                <a:solidFill>
                  <a:schemeClr val="bg1"/>
                </a:solidFill>
              </a:rPr>
              <a:t>ісі жөніндегі </a:t>
            </a:r>
            <a:r>
              <a:rPr lang="kk-KZ" sz="1600" dirty="0">
                <a:solidFill>
                  <a:schemeClr val="bg1"/>
                </a:solidFill>
              </a:rPr>
              <a:t>орынбасары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3499" y="522899"/>
            <a:ext cx="6809819" cy="1212774"/>
          </a:xfrm>
          <a:custGeom>
            <a:avLst/>
            <a:gdLst/>
            <a:ahLst/>
            <a:cxnLst/>
            <a:rect l="l" t="t" r="r" b="b"/>
            <a:pathLst>
              <a:path w="12056110" h="1732914">
                <a:moveTo>
                  <a:pt x="11258403" y="1732803"/>
                </a:moveTo>
                <a:lnTo>
                  <a:pt x="820801" y="1732803"/>
                </a:lnTo>
                <a:lnTo>
                  <a:pt x="0" y="0"/>
                </a:lnTo>
                <a:lnTo>
                  <a:pt x="12055525" y="0"/>
                </a:lnTo>
                <a:lnTo>
                  <a:pt x="12055525" y="49990"/>
                </a:lnTo>
                <a:lnTo>
                  <a:pt x="11258403" y="1732803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15117"/>
            <a:ext cx="10329863" cy="1084337"/>
          </a:xfrm>
          <a:custGeom>
            <a:avLst/>
            <a:gdLst/>
            <a:ahLst/>
            <a:cxnLst/>
            <a:rect l="l" t="t" r="r" b="b"/>
            <a:pathLst>
              <a:path w="18288000" h="1549400">
                <a:moveTo>
                  <a:pt x="18288000" y="0"/>
                </a:moveTo>
                <a:lnTo>
                  <a:pt x="16386988" y="1248778"/>
                </a:lnTo>
                <a:lnTo>
                  <a:pt x="13168503" y="1248778"/>
                </a:lnTo>
                <a:lnTo>
                  <a:pt x="12846698" y="716280"/>
                </a:lnTo>
                <a:lnTo>
                  <a:pt x="5409476" y="716280"/>
                </a:lnTo>
                <a:lnTo>
                  <a:pt x="5087645" y="1248778"/>
                </a:lnTo>
                <a:lnTo>
                  <a:pt x="1900986" y="1248778"/>
                </a:lnTo>
                <a:lnTo>
                  <a:pt x="0" y="0"/>
                </a:lnTo>
                <a:lnTo>
                  <a:pt x="0" y="1248778"/>
                </a:lnTo>
                <a:lnTo>
                  <a:pt x="0" y="1549196"/>
                </a:lnTo>
                <a:lnTo>
                  <a:pt x="2358313" y="1549196"/>
                </a:lnTo>
                <a:lnTo>
                  <a:pt x="4906086" y="1549196"/>
                </a:lnTo>
                <a:lnTo>
                  <a:pt x="13350075" y="1549196"/>
                </a:lnTo>
                <a:lnTo>
                  <a:pt x="15929674" y="1549196"/>
                </a:lnTo>
                <a:lnTo>
                  <a:pt x="18287988" y="1549196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"/>
            <a:ext cx="10329863" cy="1095895"/>
          </a:xfrm>
          <a:custGeom>
            <a:avLst/>
            <a:gdLst/>
            <a:ahLst/>
            <a:cxnLst/>
            <a:rect l="l" t="t" r="r" b="b"/>
            <a:pathLst>
              <a:path w="18288000" h="1565910">
                <a:moveTo>
                  <a:pt x="18287988" y="0"/>
                </a:moveTo>
                <a:lnTo>
                  <a:pt x="18287988" y="0"/>
                </a:lnTo>
                <a:lnTo>
                  <a:pt x="0" y="0"/>
                </a:lnTo>
                <a:lnTo>
                  <a:pt x="0" y="317131"/>
                </a:lnTo>
                <a:lnTo>
                  <a:pt x="0" y="1565833"/>
                </a:lnTo>
                <a:lnTo>
                  <a:pt x="1900872" y="317131"/>
                </a:lnTo>
                <a:lnTo>
                  <a:pt x="8152320" y="317131"/>
                </a:lnTo>
                <a:lnTo>
                  <a:pt x="9143987" y="1028700"/>
                </a:lnTo>
                <a:lnTo>
                  <a:pt x="10135654" y="317131"/>
                </a:lnTo>
                <a:lnTo>
                  <a:pt x="16386950" y="317131"/>
                </a:lnTo>
                <a:lnTo>
                  <a:pt x="18287924" y="1565884"/>
                </a:lnTo>
                <a:lnTo>
                  <a:pt x="18287962" y="317131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23192" y="685108"/>
            <a:ext cx="4665655" cy="56186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3600" spc="16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 сағаттары</a:t>
            </a:r>
            <a:endParaRPr sz="3600" spc="-6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331" y="1920162"/>
            <a:ext cx="40456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13.02.23 ж </a:t>
            </a:r>
            <a:r>
              <a:rPr lang="ru-RU" dirty="0" err="1" smtClean="0"/>
              <a:t>тәрбие</a:t>
            </a:r>
            <a:r>
              <a:rPr lang="ru-RU" dirty="0" smtClean="0"/>
              <a:t> </a:t>
            </a:r>
            <a:r>
              <a:rPr lang="ru-RU" dirty="0" err="1" smtClean="0"/>
              <a:t>жоспарына</a:t>
            </a:r>
            <a:r>
              <a:rPr lang="ru-RU" dirty="0" smtClean="0"/>
              <a:t> </a:t>
            </a:r>
            <a:r>
              <a:rPr lang="ru-RU" dirty="0" err="1" smtClean="0"/>
              <a:t>сәйкес</a:t>
            </a:r>
            <a:r>
              <a:rPr lang="ru-RU" dirty="0" smtClean="0"/>
              <a:t> 1-сынып </a:t>
            </a:r>
            <a:r>
              <a:rPr lang="ru-RU" dirty="0" err="1" smtClean="0"/>
              <a:t>оқушыларымен</a:t>
            </a:r>
            <a:r>
              <a:rPr lang="ru-RU" dirty="0" smtClean="0"/>
              <a:t> "</a:t>
            </a:r>
            <a:r>
              <a:rPr lang="ru-RU" dirty="0" err="1" smtClean="0"/>
              <a:t>Мамандық</a:t>
            </a:r>
            <a:r>
              <a:rPr lang="ru-RU" dirty="0" smtClean="0"/>
              <a:t> </a:t>
            </a:r>
            <a:r>
              <a:rPr lang="ru-RU" dirty="0" err="1" smtClean="0"/>
              <a:t>әлемі</a:t>
            </a:r>
            <a:r>
              <a:rPr lang="ru-RU" dirty="0" smtClean="0"/>
              <a:t>" </a:t>
            </a:r>
            <a:r>
              <a:rPr lang="ru-RU" dirty="0" err="1" smtClean="0"/>
              <a:t>атты</a:t>
            </a:r>
            <a:r>
              <a:rPr lang="ru-RU" dirty="0" smtClean="0"/>
              <a:t> </a:t>
            </a:r>
            <a:r>
              <a:rPr lang="ru-RU" dirty="0" err="1" smtClean="0"/>
              <a:t>тақырыбында</a:t>
            </a:r>
            <a:r>
              <a:rPr lang="ru-RU" dirty="0" smtClean="0"/>
              <a:t> </a:t>
            </a:r>
            <a:r>
              <a:rPr lang="ru-RU" dirty="0" err="1" smtClean="0"/>
              <a:t>сынып</a:t>
            </a:r>
            <a:r>
              <a:rPr lang="ru-RU" dirty="0" smtClean="0"/>
              <a:t> </a:t>
            </a:r>
            <a:r>
              <a:rPr lang="ru-RU" dirty="0" err="1" smtClean="0"/>
              <a:t>сағаты</a:t>
            </a:r>
            <a:r>
              <a:rPr lang="ru-RU" dirty="0" smtClean="0"/>
              <a:t> </a:t>
            </a:r>
            <a:r>
              <a:rPr lang="ru-RU" dirty="0" err="1" smtClean="0"/>
              <a:t>өткізілді</a:t>
            </a:r>
            <a:r>
              <a:rPr lang="ru-RU" dirty="0" smtClean="0"/>
              <a:t>. </a:t>
            </a:r>
            <a:r>
              <a:rPr lang="ru-RU" dirty="0" err="1" smtClean="0"/>
              <a:t>Мақсаты</a:t>
            </a:r>
            <a:r>
              <a:rPr lang="ru-RU" dirty="0" smtClean="0"/>
              <a:t>:"</a:t>
            </a:r>
            <a:r>
              <a:rPr lang="ru-RU" dirty="0" err="1" smtClean="0"/>
              <a:t>Мамандық</a:t>
            </a:r>
            <a:r>
              <a:rPr lang="ru-RU" dirty="0" smtClean="0"/>
              <a:t> “ </a:t>
            </a:r>
            <a:r>
              <a:rPr lang="ru-RU" dirty="0" err="1" smtClean="0"/>
              <a:t>құндылығы</a:t>
            </a:r>
            <a:r>
              <a:rPr lang="ru-RU" dirty="0" smtClean="0"/>
              <a:t> </a:t>
            </a:r>
            <a:r>
              <a:rPr lang="ru-RU" dirty="0" err="1" smtClean="0"/>
              <a:t>туралы</a:t>
            </a:r>
            <a:r>
              <a:rPr lang="ru-RU" dirty="0" smtClean="0"/>
              <a:t> </a:t>
            </a:r>
            <a:r>
              <a:rPr lang="ru-RU" dirty="0" err="1" smtClean="0"/>
              <a:t>түсініктерді</a:t>
            </a:r>
            <a:r>
              <a:rPr lang="ru-RU" dirty="0" smtClean="0"/>
              <a:t> </a:t>
            </a:r>
            <a:r>
              <a:rPr lang="ru-RU" dirty="0" err="1" smtClean="0"/>
              <a:t>кеңейту</a:t>
            </a:r>
            <a:r>
              <a:rPr lang="ru-RU" dirty="0" smtClean="0"/>
              <a:t>. </a:t>
            </a:r>
            <a:r>
              <a:rPr lang="ru-RU" dirty="0" err="1" smtClean="0"/>
              <a:t>Мамандық</a:t>
            </a:r>
            <a:r>
              <a:rPr lang="ru-RU" dirty="0" smtClean="0"/>
              <a:t> </a:t>
            </a:r>
            <a:r>
              <a:rPr lang="ru-RU" dirty="0" err="1" smtClean="0"/>
              <a:t>таңдау</a:t>
            </a:r>
            <a:r>
              <a:rPr lang="ru-RU" dirty="0" smtClean="0"/>
              <a:t>, </a:t>
            </a:r>
            <a:r>
              <a:rPr lang="ru-RU" dirty="0" err="1" smtClean="0"/>
              <a:t>оның</a:t>
            </a:r>
            <a:r>
              <a:rPr lang="ru-RU" dirty="0" smtClean="0"/>
              <a:t> </a:t>
            </a:r>
            <a:r>
              <a:rPr lang="ru-RU" dirty="0" err="1" smtClean="0"/>
              <a:t>нәтижесіндегі</a:t>
            </a:r>
            <a:r>
              <a:rPr lang="ru-RU" dirty="0" smtClean="0"/>
              <a:t> </a:t>
            </a:r>
            <a:r>
              <a:rPr lang="ru-RU" dirty="0" err="1" smtClean="0"/>
              <a:t>еңбек</a:t>
            </a:r>
            <a:r>
              <a:rPr lang="ru-RU" dirty="0" smtClean="0"/>
              <a:t> </a:t>
            </a:r>
            <a:r>
              <a:rPr lang="ru-RU" dirty="0" err="1" smtClean="0"/>
              <a:t>қуанышы</a:t>
            </a:r>
            <a:r>
              <a:rPr lang="ru-RU" dirty="0" smtClean="0"/>
              <a:t> </a:t>
            </a:r>
            <a:r>
              <a:rPr lang="ru-RU" dirty="0" err="1" smtClean="0"/>
              <a:t>туралы</a:t>
            </a:r>
            <a:r>
              <a:rPr lang="ru-RU" dirty="0" smtClean="0"/>
              <a:t> </a:t>
            </a:r>
            <a:r>
              <a:rPr lang="ru-RU" dirty="0" err="1" smtClean="0"/>
              <a:t>ұғым</a:t>
            </a:r>
            <a:r>
              <a:rPr lang="ru-RU" dirty="0" smtClean="0"/>
              <a:t> </a:t>
            </a:r>
            <a:r>
              <a:rPr lang="ru-RU" dirty="0" err="1" smtClean="0"/>
              <a:t>беру.Еңбекқорлыққа</a:t>
            </a:r>
            <a:r>
              <a:rPr lang="ru-RU" dirty="0" smtClean="0"/>
              <a:t>, </a:t>
            </a:r>
            <a:r>
              <a:rPr lang="ru-RU" dirty="0" err="1" smtClean="0"/>
              <a:t>еңбекті</a:t>
            </a:r>
            <a:r>
              <a:rPr lang="ru-RU" dirty="0" smtClean="0"/>
              <a:t> </a:t>
            </a:r>
            <a:r>
              <a:rPr lang="ru-RU" dirty="0" err="1" smtClean="0"/>
              <a:t>қадірлей</a:t>
            </a:r>
            <a:r>
              <a:rPr lang="ru-RU" dirty="0" smtClean="0"/>
              <a:t> </a:t>
            </a:r>
            <a:r>
              <a:rPr lang="ru-RU" dirty="0" err="1" smtClean="0"/>
              <a:t>білуге</a:t>
            </a:r>
            <a:r>
              <a:rPr lang="ru-RU" dirty="0" smtClean="0"/>
              <a:t>, </a:t>
            </a:r>
            <a:r>
              <a:rPr lang="ru-RU" dirty="0" err="1" smtClean="0"/>
              <a:t>табысты</a:t>
            </a:r>
            <a:r>
              <a:rPr lang="ru-RU" dirty="0" smtClean="0"/>
              <a:t> </a:t>
            </a:r>
            <a:r>
              <a:rPr lang="ru-RU" dirty="0" err="1" smtClean="0"/>
              <a:t>болуға</a:t>
            </a:r>
            <a:r>
              <a:rPr lang="ru-RU" dirty="0" smtClean="0"/>
              <a:t> </a:t>
            </a:r>
            <a:r>
              <a:rPr lang="ru-RU" dirty="0" err="1" smtClean="0"/>
              <a:t>тәрбиелеу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02987" y="1952545"/>
            <a:ext cx="516255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13.02.2023 </a:t>
            </a:r>
            <a:r>
              <a:rPr lang="ru-RU" dirty="0" err="1" smtClean="0"/>
              <a:t>жылы</a:t>
            </a:r>
            <a:r>
              <a:rPr lang="ru-RU" dirty="0" smtClean="0"/>
              <a:t> 3«ә» </a:t>
            </a:r>
            <a:r>
              <a:rPr lang="ru-RU" dirty="0" err="1" smtClean="0"/>
              <a:t>сыныбында</a:t>
            </a:r>
            <a:r>
              <a:rPr lang="ru-RU" dirty="0" smtClean="0"/>
              <a:t> “</a:t>
            </a:r>
            <a:r>
              <a:rPr lang="ru-RU" dirty="0" err="1" smtClean="0"/>
              <a:t>Мамандықтар</a:t>
            </a:r>
            <a:r>
              <a:rPr lang="ru-RU" dirty="0" smtClean="0"/>
              <a:t> </a:t>
            </a:r>
            <a:r>
              <a:rPr lang="ru-RU" dirty="0" err="1" smtClean="0"/>
              <a:t>әлемі</a:t>
            </a:r>
            <a:r>
              <a:rPr lang="ru-RU" dirty="0" smtClean="0"/>
              <a:t>” </a:t>
            </a:r>
            <a:r>
              <a:rPr lang="ru-RU" dirty="0" err="1" smtClean="0"/>
              <a:t>тақырыбында</a:t>
            </a:r>
            <a:r>
              <a:rPr lang="ru-RU" dirty="0" smtClean="0"/>
              <a:t> </a:t>
            </a:r>
            <a:r>
              <a:rPr lang="ru-RU" dirty="0" err="1" smtClean="0"/>
              <a:t>сынып</a:t>
            </a:r>
            <a:r>
              <a:rPr lang="ru-RU" dirty="0" smtClean="0"/>
              <a:t> </a:t>
            </a:r>
            <a:r>
              <a:rPr lang="ru-RU" dirty="0" err="1" smtClean="0"/>
              <a:t>сағаты</a:t>
            </a:r>
            <a:r>
              <a:rPr lang="ru-RU" dirty="0" smtClean="0"/>
              <a:t> </a:t>
            </a:r>
            <a:r>
              <a:rPr lang="ru-RU" dirty="0" err="1" smtClean="0"/>
              <a:t>өткізілді.Мақсаты:балалардың</a:t>
            </a:r>
            <a:r>
              <a:rPr lang="ru-RU" dirty="0" smtClean="0"/>
              <a:t> </a:t>
            </a:r>
            <a:r>
              <a:rPr lang="ru-RU" dirty="0" err="1" smtClean="0"/>
              <a:t>ойлау</a:t>
            </a:r>
            <a:r>
              <a:rPr lang="ru-RU" dirty="0" smtClean="0"/>
              <a:t> </a:t>
            </a:r>
            <a:r>
              <a:rPr lang="ru-RU" dirty="0" err="1" smtClean="0"/>
              <a:t>қабілетін</a:t>
            </a:r>
            <a:r>
              <a:rPr lang="ru-RU" dirty="0" smtClean="0"/>
              <a:t> </a:t>
            </a:r>
            <a:r>
              <a:rPr lang="ru-RU" dirty="0" err="1" smtClean="0"/>
              <a:t>дамыта</a:t>
            </a:r>
            <a:r>
              <a:rPr lang="ru-RU" dirty="0" smtClean="0"/>
              <a:t> </a:t>
            </a:r>
            <a:r>
              <a:rPr lang="ru-RU" dirty="0" err="1" smtClean="0"/>
              <a:t>отырып</a:t>
            </a:r>
            <a:r>
              <a:rPr lang="ru-RU" dirty="0" smtClean="0"/>
              <a:t>, </a:t>
            </a:r>
            <a:r>
              <a:rPr lang="ru-RU" dirty="0" err="1" smtClean="0"/>
              <a:t>болашақ</a:t>
            </a:r>
            <a:r>
              <a:rPr lang="ru-RU" dirty="0" smtClean="0"/>
              <a:t> </a:t>
            </a:r>
            <a:r>
              <a:rPr lang="ru-RU" dirty="0" err="1" smtClean="0"/>
              <a:t>мамандыққа</a:t>
            </a:r>
            <a:r>
              <a:rPr lang="ru-RU" dirty="0" smtClean="0"/>
              <a:t> </a:t>
            </a:r>
            <a:r>
              <a:rPr lang="ru-RU" dirty="0" err="1" smtClean="0"/>
              <a:t>байланысты</a:t>
            </a:r>
            <a:r>
              <a:rPr lang="ru-RU" dirty="0" smtClean="0"/>
              <a:t> </a:t>
            </a:r>
            <a:r>
              <a:rPr lang="ru-RU" dirty="0" err="1" smtClean="0"/>
              <a:t>ұғымын</a:t>
            </a:r>
            <a:r>
              <a:rPr lang="ru-RU" dirty="0" smtClean="0"/>
              <a:t> </a:t>
            </a:r>
            <a:r>
              <a:rPr lang="ru-RU" dirty="0" err="1" smtClean="0"/>
              <a:t>тереңдетіп</a:t>
            </a:r>
            <a:r>
              <a:rPr lang="ru-RU" dirty="0" smtClean="0"/>
              <a:t>, </a:t>
            </a:r>
            <a:r>
              <a:rPr lang="ru-RU" dirty="0" err="1" smtClean="0"/>
              <a:t>қызығушылығын</a:t>
            </a:r>
            <a:r>
              <a:rPr lang="ru-RU" dirty="0" smtClean="0"/>
              <a:t> </a:t>
            </a:r>
            <a:r>
              <a:rPr lang="ru-RU" dirty="0" err="1" smtClean="0"/>
              <a:t>арттыру</a:t>
            </a:r>
            <a:r>
              <a:rPr lang="ru-RU" dirty="0" smtClean="0"/>
              <a:t>, </a:t>
            </a:r>
            <a:r>
              <a:rPr lang="ru-RU" dirty="0" err="1" smtClean="0"/>
              <a:t>еңбекке</a:t>
            </a:r>
            <a:r>
              <a:rPr lang="ru-RU" dirty="0" smtClean="0"/>
              <a:t> </a:t>
            </a:r>
            <a:r>
              <a:rPr lang="ru-RU" dirty="0" err="1" smtClean="0"/>
              <a:t>деген</a:t>
            </a:r>
            <a:r>
              <a:rPr lang="ru-RU" dirty="0" smtClean="0"/>
              <a:t> </a:t>
            </a:r>
            <a:r>
              <a:rPr lang="ru-RU" dirty="0" err="1" smtClean="0"/>
              <a:t>құштарлығын</a:t>
            </a:r>
            <a:r>
              <a:rPr lang="ru-RU" dirty="0" smtClean="0"/>
              <a:t> </a:t>
            </a:r>
            <a:r>
              <a:rPr lang="ru-RU" dirty="0" err="1" smtClean="0"/>
              <a:t>ояту</a:t>
            </a:r>
            <a:r>
              <a:rPr lang="ru-RU" dirty="0" smtClean="0"/>
              <a:t>, </a:t>
            </a:r>
            <a:r>
              <a:rPr lang="ru-RU" dirty="0" err="1" smtClean="0"/>
              <a:t>үлкендердің</a:t>
            </a:r>
            <a:r>
              <a:rPr lang="ru-RU" dirty="0" smtClean="0"/>
              <a:t> </a:t>
            </a:r>
            <a:r>
              <a:rPr lang="ru-RU" dirty="0" err="1" smtClean="0"/>
              <a:t>еңбегін</a:t>
            </a:r>
            <a:r>
              <a:rPr lang="ru-RU" dirty="0" smtClean="0"/>
              <a:t> </a:t>
            </a:r>
            <a:r>
              <a:rPr lang="ru-RU" dirty="0" err="1" smtClean="0"/>
              <a:t>бағалауға</a:t>
            </a:r>
            <a:r>
              <a:rPr lang="ru-RU" dirty="0" smtClean="0"/>
              <a:t> </a:t>
            </a:r>
            <a:r>
              <a:rPr lang="ru-RU" dirty="0" err="1" smtClean="0"/>
              <a:t>тәрбиелеу</a:t>
            </a:r>
            <a:r>
              <a:rPr lang="ru-RU" dirty="0" smtClean="0"/>
              <a:t>. </a:t>
            </a:r>
            <a:r>
              <a:rPr lang="ru-RU" dirty="0" err="1" smtClean="0"/>
              <a:t>Мамандықтар</a:t>
            </a:r>
            <a:r>
              <a:rPr lang="ru-RU" dirty="0" smtClean="0"/>
              <a:t> </a:t>
            </a:r>
            <a:r>
              <a:rPr lang="ru-RU" dirty="0" err="1" smtClean="0"/>
              <a:t>туралы</a:t>
            </a:r>
            <a:r>
              <a:rPr lang="ru-RU" dirty="0" smtClean="0"/>
              <a:t> </a:t>
            </a:r>
            <a:r>
              <a:rPr lang="ru-RU" dirty="0" err="1" smtClean="0"/>
              <a:t>білімін</a:t>
            </a:r>
            <a:r>
              <a:rPr lang="ru-RU" dirty="0" smtClean="0"/>
              <a:t> </a:t>
            </a:r>
            <a:r>
              <a:rPr lang="ru-RU" dirty="0" err="1" smtClean="0"/>
              <a:t>тиянақтау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12" t="16490" r="47835" b="18404"/>
          <a:stretch/>
        </p:blipFill>
        <p:spPr bwMode="auto">
          <a:xfrm>
            <a:off x="820298" y="3125973"/>
            <a:ext cx="313374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3" t="14895" r="47383" b="15315"/>
          <a:stretch/>
        </p:blipFill>
        <p:spPr bwMode="auto">
          <a:xfrm>
            <a:off x="5164931" y="3063245"/>
            <a:ext cx="3154658" cy="317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743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848" y="522907"/>
            <a:ext cx="9707202" cy="1212774"/>
          </a:xfrm>
          <a:custGeom>
            <a:avLst/>
            <a:gdLst/>
            <a:ahLst/>
            <a:cxnLst/>
            <a:rect l="l" t="t" r="r" b="b"/>
            <a:pathLst>
              <a:path w="17185640" h="1732914">
                <a:moveTo>
                  <a:pt x="16373626" y="1732803"/>
                </a:moveTo>
                <a:lnTo>
                  <a:pt x="820801" y="1732803"/>
                </a:lnTo>
                <a:lnTo>
                  <a:pt x="0" y="0"/>
                </a:lnTo>
                <a:lnTo>
                  <a:pt x="17185536" y="0"/>
                </a:lnTo>
                <a:lnTo>
                  <a:pt x="17185536" y="18773"/>
                </a:lnTo>
                <a:lnTo>
                  <a:pt x="16373626" y="1732803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97826"/>
            <a:ext cx="10329863" cy="1001684"/>
          </a:xfrm>
          <a:custGeom>
            <a:avLst/>
            <a:gdLst/>
            <a:ahLst/>
            <a:cxnLst/>
            <a:rect l="l" t="t" r="r" b="b"/>
            <a:pathLst>
              <a:path w="18288000" h="1431290">
                <a:moveTo>
                  <a:pt x="18288000" y="0"/>
                </a:moveTo>
                <a:lnTo>
                  <a:pt x="16566896" y="1130592"/>
                </a:lnTo>
                <a:lnTo>
                  <a:pt x="1721078" y="1130592"/>
                </a:lnTo>
                <a:lnTo>
                  <a:pt x="0" y="0"/>
                </a:lnTo>
                <a:lnTo>
                  <a:pt x="0" y="1130592"/>
                </a:lnTo>
                <a:lnTo>
                  <a:pt x="0" y="1431010"/>
                </a:lnTo>
                <a:lnTo>
                  <a:pt x="2178405" y="1431010"/>
                </a:lnTo>
                <a:lnTo>
                  <a:pt x="16109582" y="1431010"/>
                </a:lnTo>
                <a:lnTo>
                  <a:pt x="18287988" y="143101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"/>
            <a:ext cx="10329863" cy="1095895"/>
          </a:xfrm>
          <a:custGeom>
            <a:avLst/>
            <a:gdLst/>
            <a:ahLst/>
            <a:cxnLst/>
            <a:rect l="l" t="t" r="r" b="b"/>
            <a:pathLst>
              <a:path w="18288000" h="1565910">
                <a:moveTo>
                  <a:pt x="18287988" y="0"/>
                </a:moveTo>
                <a:lnTo>
                  <a:pt x="15904185" y="0"/>
                </a:lnTo>
                <a:lnTo>
                  <a:pt x="2383650" y="0"/>
                </a:lnTo>
                <a:lnTo>
                  <a:pt x="0" y="0"/>
                </a:lnTo>
                <a:lnTo>
                  <a:pt x="0" y="317131"/>
                </a:lnTo>
                <a:lnTo>
                  <a:pt x="0" y="1565833"/>
                </a:lnTo>
                <a:lnTo>
                  <a:pt x="1900872" y="317131"/>
                </a:lnTo>
                <a:lnTo>
                  <a:pt x="16386950" y="317131"/>
                </a:lnTo>
                <a:lnTo>
                  <a:pt x="18287924" y="1565884"/>
                </a:lnTo>
                <a:lnTo>
                  <a:pt x="18287962" y="317131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50238" y="685108"/>
            <a:ext cx="7011753" cy="669588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pc="104" dirty="0" smtClean="0"/>
              <a:t>Шебер сабақ</a:t>
            </a:r>
            <a:endParaRPr spc="202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02531" y="6270063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маңыздылығы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?»​ 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орынбасары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​ ​ ​ 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Каскаева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Л.Б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61" t="21653" r="44713" b="44112"/>
          <a:stretch/>
        </p:blipFill>
        <p:spPr bwMode="auto">
          <a:xfrm>
            <a:off x="516731" y="1999456"/>
            <a:ext cx="2717147" cy="195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41" t="21219" r="38400" b="44371"/>
          <a:stretch/>
        </p:blipFill>
        <p:spPr bwMode="auto">
          <a:xfrm>
            <a:off x="3412331" y="2011057"/>
            <a:ext cx="3212196" cy="192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58" t="20842" r="37787" b="41710"/>
          <a:stretch/>
        </p:blipFill>
        <p:spPr bwMode="auto">
          <a:xfrm>
            <a:off x="6828241" y="1980822"/>
            <a:ext cx="2982280" cy="198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09" t="21952" r="37221" b="44571"/>
          <a:stretch/>
        </p:blipFill>
        <p:spPr bwMode="auto">
          <a:xfrm>
            <a:off x="516731" y="4209257"/>
            <a:ext cx="2717147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23" t="20646" r="40087" b="45311"/>
          <a:stretch/>
        </p:blipFill>
        <p:spPr bwMode="auto">
          <a:xfrm>
            <a:off x="3429309" y="4202773"/>
            <a:ext cx="3195218" cy="178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37" t="20111" r="34195" b="42549"/>
          <a:stretch/>
        </p:blipFill>
        <p:spPr bwMode="auto">
          <a:xfrm>
            <a:off x="6828241" y="4193825"/>
            <a:ext cx="2982280" cy="176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3499" y="522899"/>
            <a:ext cx="6809819" cy="1212774"/>
          </a:xfrm>
          <a:custGeom>
            <a:avLst/>
            <a:gdLst/>
            <a:ahLst/>
            <a:cxnLst/>
            <a:rect l="l" t="t" r="r" b="b"/>
            <a:pathLst>
              <a:path w="12056110" h="1732914">
                <a:moveTo>
                  <a:pt x="11258403" y="1732803"/>
                </a:moveTo>
                <a:lnTo>
                  <a:pt x="820801" y="1732803"/>
                </a:lnTo>
                <a:lnTo>
                  <a:pt x="0" y="0"/>
                </a:lnTo>
                <a:lnTo>
                  <a:pt x="12055525" y="0"/>
                </a:lnTo>
                <a:lnTo>
                  <a:pt x="12055525" y="49990"/>
                </a:lnTo>
                <a:lnTo>
                  <a:pt x="11258403" y="1732803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15117"/>
            <a:ext cx="10329863" cy="1084337"/>
          </a:xfrm>
          <a:custGeom>
            <a:avLst/>
            <a:gdLst/>
            <a:ahLst/>
            <a:cxnLst/>
            <a:rect l="l" t="t" r="r" b="b"/>
            <a:pathLst>
              <a:path w="18288000" h="1549400">
                <a:moveTo>
                  <a:pt x="18288000" y="0"/>
                </a:moveTo>
                <a:lnTo>
                  <a:pt x="16386988" y="1248778"/>
                </a:lnTo>
                <a:lnTo>
                  <a:pt x="13168503" y="1248778"/>
                </a:lnTo>
                <a:lnTo>
                  <a:pt x="12846698" y="716280"/>
                </a:lnTo>
                <a:lnTo>
                  <a:pt x="5409476" y="716280"/>
                </a:lnTo>
                <a:lnTo>
                  <a:pt x="5087645" y="1248778"/>
                </a:lnTo>
                <a:lnTo>
                  <a:pt x="1900986" y="1248778"/>
                </a:lnTo>
                <a:lnTo>
                  <a:pt x="0" y="0"/>
                </a:lnTo>
                <a:lnTo>
                  <a:pt x="0" y="1248778"/>
                </a:lnTo>
                <a:lnTo>
                  <a:pt x="0" y="1549196"/>
                </a:lnTo>
                <a:lnTo>
                  <a:pt x="2358313" y="1549196"/>
                </a:lnTo>
                <a:lnTo>
                  <a:pt x="4906086" y="1549196"/>
                </a:lnTo>
                <a:lnTo>
                  <a:pt x="13350075" y="1549196"/>
                </a:lnTo>
                <a:lnTo>
                  <a:pt x="15929674" y="1549196"/>
                </a:lnTo>
                <a:lnTo>
                  <a:pt x="18287988" y="1549196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"/>
            <a:ext cx="10329863" cy="1095895"/>
          </a:xfrm>
          <a:custGeom>
            <a:avLst/>
            <a:gdLst/>
            <a:ahLst/>
            <a:cxnLst/>
            <a:rect l="l" t="t" r="r" b="b"/>
            <a:pathLst>
              <a:path w="18288000" h="1565910">
                <a:moveTo>
                  <a:pt x="18287988" y="0"/>
                </a:moveTo>
                <a:lnTo>
                  <a:pt x="18287988" y="0"/>
                </a:lnTo>
                <a:lnTo>
                  <a:pt x="0" y="0"/>
                </a:lnTo>
                <a:lnTo>
                  <a:pt x="0" y="317131"/>
                </a:lnTo>
                <a:lnTo>
                  <a:pt x="0" y="1565833"/>
                </a:lnTo>
                <a:lnTo>
                  <a:pt x="1900872" y="317131"/>
                </a:lnTo>
                <a:lnTo>
                  <a:pt x="8152320" y="317131"/>
                </a:lnTo>
                <a:lnTo>
                  <a:pt x="9143987" y="1028700"/>
                </a:lnTo>
                <a:lnTo>
                  <a:pt x="10135654" y="317131"/>
                </a:lnTo>
                <a:lnTo>
                  <a:pt x="16386950" y="317131"/>
                </a:lnTo>
                <a:lnTo>
                  <a:pt x="18287924" y="1565884"/>
                </a:lnTo>
                <a:lnTo>
                  <a:pt x="18287962" y="317131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32103" y="814970"/>
            <a:ext cx="4665655" cy="56186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3600" spc="16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endParaRPr sz="3600" spc="-6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Гумырзак\Downloads\WhatsApp Image 2023-04-24 at 17.44.1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692" y="2411666"/>
            <a:ext cx="2615614" cy="348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Гумырзак\Downloads\WhatsApp Image 2023-04-24 at 17.44.4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8208" y="1851329"/>
            <a:ext cx="32004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Гумырзак\Downloads\WhatsApp Image 2023-04-24 at 17.48.5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9931" y="2205579"/>
            <a:ext cx="2770179" cy="369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915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1055" y="3679995"/>
            <a:ext cx="2821703" cy="2799733"/>
          </a:xfrm>
          <a:custGeom>
            <a:avLst/>
            <a:gdLst/>
            <a:ahLst/>
            <a:cxnLst/>
            <a:rect l="l" t="t" r="r" b="b"/>
            <a:pathLst>
              <a:path w="4995545" h="4000500">
                <a:moveTo>
                  <a:pt x="4995218" y="4000000"/>
                </a:moveTo>
                <a:lnTo>
                  <a:pt x="0" y="4000000"/>
                </a:lnTo>
                <a:lnTo>
                  <a:pt x="0" y="0"/>
                </a:lnTo>
                <a:lnTo>
                  <a:pt x="4995218" y="0"/>
                </a:lnTo>
                <a:lnTo>
                  <a:pt x="4995218" y="400000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53338" y="2880810"/>
            <a:ext cx="2821703" cy="2799733"/>
          </a:xfrm>
          <a:custGeom>
            <a:avLst/>
            <a:gdLst/>
            <a:ahLst/>
            <a:cxnLst/>
            <a:rect l="l" t="t" r="r" b="b"/>
            <a:pathLst>
              <a:path w="4995545" h="4000500">
                <a:moveTo>
                  <a:pt x="4995218" y="4000000"/>
                </a:moveTo>
                <a:lnTo>
                  <a:pt x="0" y="4000000"/>
                </a:lnTo>
                <a:lnTo>
                  <a:pt x="0" y="0"/>
                </a:lnTo>
                <a:lnTo>
                  <a:pt x="4995218" y="0"/>
                </a:lnTo>
                <a:lnTo>
                  <a:pt x="4995218" y="400000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27290" y="3679995"/>
            <a:ext cx="2821703" cy="2799733"/>
          </a:xfrm>
          <a:custGeom>
            <a:avLst/>
            <a:gdLst/>
            <a:ahLst/>
            <a:cxnLst/>
            <a:rect l="l" t="t" r="r" b="b"/>
            <a:pathLst>
              <a:path w="4995544" h="4000500">
                <a:moveTo>
                  <a:pt x="0" y="4000000"/>
                </a:moveTo>
                <a:lnTo>
                  <a:pt x="0" y="0"/>
                </a:lnTo>
                <a:lnTo>
                  <a:pt x="4995218" y="0"/>
                </a:lnTo>
                <a:lnTo>
                  <a:pt x="4995218" y="4000000"/>
                </a:lnTo>
                <a:lnTo>
                  <a:pt x="0" y="400000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32656"/>
            <a:ext cx="10329863" cy="1323874"/>
          </a:xfrm>
          <a:custGeom>
            <a:avLst/>
            <a:gdLst/>
            <a:ahLst/>
            <a:cxnLst/>
            <a:rect l="l" t="t" r="r" b="b"/>
            <a:pathLst>
              <a:path w="18288000" h="1891664">
                <a:moveTo>
                  <a:pt x="3197733" y="446468"/>
                </a:moveTo>
                <a:lnTo>
                  <a:pt x="0" y="446468"/>
                </a:lnTo>
                <a:lnTo>
                  <a:pt x="0" y="1457706"/>
                </a:lnTo>
                <a:lnTo>
                  <a:pt x="3197733" y="1457706"/>
                </a:lnTo>
                <a:lnTo>
                  <a:pt x="3197733" y="1453718"/>
                </a:lnTo>
                <a:lnTo>
                  <a:pt x="2815018" y="952093"/>
                </a:lnTo>
                <a:lnTo>
                  <a:pt x="3197733" y="450456"/>
                </a:lnTo>
                <a:lnTo>
                  <a:pt x="3197733" y="446468"/>
                </a:lnTo>
                <a:close/>
              </a:path>
              <a:path w="18288000" h="1891664">
                <a:moveTo>
                  <a:pt x="15246807" y="930097"/>
                </a:moveTo>
                <a:lnTo>
                  <a:pt x="14525879" y="0"/>
                </a:lnTo>
                <a:lnTo>
                  <a:pt x="3762108" y="0"/>
                </a:lnTo>
                <a:lnTo>
                  <a:pt x="3024136" y="952093"/>
                </a:lnTo>
                <a:lnTo>
                  <a:pt x="3751935" y="1891055"/>
                </a:lnTo>
                <a:lnTo>
                  <a:pt x="14536052" y="1891055"/>
                </a:lnTo>
                <a:lnTo>
                  <a:pt x="15246807" y="974090"/>
                </a:lnTo>
                <a:lnTo>
                  <a:pt x="15246807" y="930097"/>
                </a:lnTo>
                <a:close/>
              </a:path>
              <a:path w="18288000" h="1891664">
                <a:moveTo>
                  <a:pt x="18287988" y="446468"/>
                </a:moveTo>
                <a:lnTo>
                  <a:pt x="15087207" y="446468"/>
                </a:lnTo>
                <a:lnTo>
                  <a:pt x="15472969" y="952093"/>
                </a:lnTo>
                <a:lnTo>
                  <a:pt x="15087207" y="1457706"/>
                </a:lnTo>
                <a:lnTo>
                  <a:pt x="18287988" y="1457706"/>
                </a:lnTo>
                <a:lnTo>
                  <a:pt x="18287988" y="446468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16106" y="1313660"/>
            <a:ext cx="5497650" cy="56186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36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 қолдау</a:t>
            </a:r>
            <a:endParaRPr sz="3600" spc="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1055" y="3679995"/>
            <a:ext cx="2821703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spcBef>
                <a:spcPts val="26"/>
              </a:spcBef>
            </a:pP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54173" y="3679995"/>
            <a:ext cx="2821703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spcBef>
                <a:spcPts val="26"/>
              </a:spcBef>
            </a:pPr>
            <a:endParaRPr sz="4000" dirty="0">
              <a:latin typeface="Times New Roman"/>
              <a:cs typeface="Times New Roman"/>
            </a:endParaRPr>
          </a:p>
        </p:txBody>
      </p:sp>
      <p:pic>
        <p:nvPicPr>
          <p:cNvPr id="6146" name="Picture 2" descr="C:\Users\Гумырзак\Downloads\WhatsApp Image 2023-04-27 at 19.30.5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952" y="3942605"/>
            <a:ext cx="2575907" cy="19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умырзак\Downloads\WhatsApp Image 2023-04-27 at 19.30.5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63"/>
          <a:stretch/>
        </p:blipFill>
        <p:spPr bwMode="auto">
          <a:xfrm>
            <a:off x="3918850" y="3189477"/>
            <a:ext cx="2490678" cy="19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Гумырзак\Downloads\WhatsApp Image 2023-04-27 at 19.30.5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9595" y="4018103"/>
            <a:ext cx="2504935" cy="185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02349"/>
            <a:ext cx="10329863" cy="6697140"/>
          </a:xfrm>
          <a:custGeom>
            <a:avLst/>
            <a:gdLst/>
            <a:ahLst/>
            <a:cxnLst/>
            <a:rect l="l" t="t" r="r" b="b"/>
            <a:pathLst>
              <a:path w="18288000" h="9569450">
                <a:moveTo>
                  <a:pt x="1127036" y="446468"/>
                </a:moveTo>
                <a:lnTo>
                  <a:pt x="0" y="446468"/>
                </a:lnTo>
                <a:lnTo>
                  <a:pt x="0" y="1457706"/>
                </a:lnTo>
                <a:lnTo>
                  <a:pt x="1127036" y="1457706"/>
                </a:lnTo>
                <a:lnTo>
                  <a:pt x="741273" y="952093"/>
                </a:lnTo>
                <a:lnTo>
                  <a:pt x="1127036" y="446468"/>
                </a:lnTo>
                <a:close/>
              </a:path>
              <a:path w="18288000" h="9569450">
                <a:moveTo>
                  <a:pt x="8745220" y="944041"/>
                </a:moveTo>
                <a:lnTo>
                  <a:pt x="8013484" y="0"/>
                </a:lnTo>
                <a:lnTo>
                  <a:pt x="1688363" y="0"/>
                </a:lnTo>
                <a:lnTo>
                  <a:pt x="950379" y="952093"/>
                </a:lnTo>
                <a:lnTo>
                  <a:pt x="1678190" y="1891055"/>
                </a:lnTo>
                <a:lnTo>
                  <a:pt x="8023657" y="1891055"/>
                </a:lnTo>
                <a:lnTo>
                  <a:pt x="8745220" y="960132"/>
                </a:lnTo>
                <a:lnTo>
                  <a:pt x="8745220" y="944041"/>
                </a:lnTo>
                <a:close/>
              </a:path>
              <a:path w="18288000" h="9569450">
                <a:moveTo>
                  <a:pt x="18287988" y="446468"/>
                </a:moveTo>
                <a:lnTo>
                  <a:pt x="8576221" y="446468"/>
                </a:lnTo>
                <a:lnTo>
                  <a:pt x="8961984" y="952093"/>
                </a:lnTo>
                <a:lnTo>
                  <a:pt x="8590750" y="1438656"/>
                </a:lnTo>
                <a:lnTo>
                  <a:pt x="8576221" y="1438656"/>
                </a:lnTo>
                <a:lnTo>
                  <a:pt x="8584222" y="1447228"/>
                </a:lnTo>
                <a:lnTo>
                  <a:pt x="8576221" y="1457706"/>
                </a:lnTo>
                <a:lnTo>
                  <a:pt x="8594014" y="1457706"/>
                </a:lnTo>
                <a:lnTo>
                  <a:pt x="13130340" y="6311658"/>
                </a:lnTo>
                <a:lnTo>
                  <a:pt x="10114585" y="6311658"/>
                </a:lnTo>
                <a:lnTo>
                  <a:pt x="10114585" y="9569209"/>
                </a:lnTo>
                <a:lnTo>
                  <a:pt x="16553930" y="9569209"/>
                </a:lnTo>
                <a:lnTo>
                  <a:pt x="16553930" y="6311658"/>
                </a:lnTo>
                <a:lnTo>
                  <a:pt x="13733856" y="6311658"/>
                </a:lnTo>
                <a:lnTo>
                  <a:pt x="18268506" y="1459509"/>
                </a:lnTo>
                <a:lnTo>
                  <a:pt x="18268506" y="1457706"/>
                </a:lnTo>
                <a:lnTo>
                  <a:pt x="18287988" y="1457706"/>
                </a:lnTo>
                <a:lnTo>
                  <a:pt x="18287988" y="446468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9692" y="582908"/>
            <a:ext cx="3016463" cy="1115864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ru-RU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spc="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</a:t>
            </a:r>
            <a:r>
              <a:rPr lang="ru-RU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мамандығым</a:t>
            </a:r>
            <a:r>
              <a:rPr lang="ru-RU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spc="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қабырға</a:t>
            </a:r>
            <a:r>
              <a:rPr lang="ru-RU" sz="24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газеті</a:t>
            </a:r>
            <a:endParaRPr sz="2400" spc="-4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989062"/>
            <a:ext cx="10329863" cy="210649"/>
          </a:xfrm>
          <a:custGeom>
            <a:avLst/>
            <a:gdLst/>
            <a:ahLst/>
            <a:cxnLst/>
            <a:rect l="l" t="t" r="r" b="b"/>
            <a:pathLst>
              <a:path w="18288000" h="300990">
                <a:moveTo>
                  <a:pt x="18287999" y="300423"/>
                </a:moveTo>
                <a:lnTo>
                  <a:pt x="0" y="300423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300423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 descr="C:\Users\Гумырзак\Downloads\WhatsApp Image 2023-04-27 at 19.30.5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37" t="3510" r="15018" b="6344"/>
          <a:stretch/>
        </p:blipFill>
        <p:spPr bwMode="auto">
          <a:xfrm>
            <a:off x="669131" y="2151856"/>
            <a:ext cx="4365286" cy="44958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94" y="469990"/>
            <a:ext cx="5546563" cy="1274989"/>
          </a:xfrm>
          <a:custGeom>
            <a:avLst/>
            <a:gdLst/>
            <a:ahLst/>
            <a:cxnLst/>
            <a:rect l="l" t="t" r="r" b="b"/>
            <a:pathLst>
              <a:path w="9819640" h="1821814">
                <a:moveTo>
                  <a:pt x="8050946" y="1821449"/>
                </a:moveTo>
                <a:lnTo>
                  <a:pt x="0" y="1821449"/>
                </a:lnTo>
                <a:lnTo>
                  <a:pt x="1768346" y="0"/>
                </a:lnTo>
                <a:lnTo>
                  <a:pt x="9819292" y="0"/>
                </a:lnTo>
                <a:lnTo>
                  <a:pt x="8050946" y="1821449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856023" y="0"/>
            <a:ext cx="5474110" cy="1768272"/>
            <a:chOff x="8597108" y="0"/>
            <a:chExt cx="9691370" cy="2526665"/>
          </a:xfrm>
        </p:grpSpPr>
        <p:sp>
          <p:nvSpPr>
            <p:cNvPr id="4" name="object 4"/>
            <p:cNvSpPr/>
            <p:nvPr/>
          </p:nvSpPr>
          <p:spPr>
            <a:xfrm>
              <a:off x="13720632" y="0"/>
              <a:ext cx="4567555" cy="1843405"/>
            </a:xfrm>
            <a:custGeom>
              <a:avLst/>
              <a:gdLst/>
              <a:ahLst/>
              <a:cxnLst/>
              <a:rect l="l" t="t" r="r" b="b"/>
              <a:pathLst>
                <a:path w="4567555" h="1843405">
                  <a:moveTo>
                    <a:pt x="4567367" y="1843198"/>
                  </a:moveTo>
                  <a:lnTo>
                    <a:pt x="0" y="1843198"/>
                  </a:lnTo>
                  <a:lnTo>
                    <a:pt x="1789460" y="0"/>
                  </a:lnTo>
                  <a:lnTo>
                    <a:pt x="4567367" y="0"/>
                  </a:lnTo>
                  <a:lnTo>
                    <a:pt x="4567367" y="1843198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605877" y="671554"/>
              <a:ext cx="2682240" cy="1111250"/>
            </a:xfrm>
            <a:custGeom>
              <a:avLst/>
              <a:gdLst/>
              <a:ahLst/>
              <a:cxnLst/>
              <a:rect l="l" t="t" r="r" b="b"/>
              <a:pathLst>
                <a:path w="2682240" h="1111250">
                  <a:moveTo>
                    <a:pt x="2682121" y="1111206"/>
                  </a:moveTo>
                  <a:lnTo>
                    <a:pt x="0" y="1111206"/>
                  </a:lnTo>
                  <a:lnTo>
                    <a:pt x="1078810" y="0"/>
                  </a:lnTo>
                  <a:lnTo>
                    <a:pt x="2682121" y="0"/>
                  </a:lnTo>
                  <a:lnTo>
                    <a:pt x="2682121" y="1111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97108" y="1818961"/>
              <a:ext cx="9691370" cy="708025"/>
            </a:xfrm>
            <a:custGeom>
              <a:avLst/>
              <a:gdLst/>
              <a:ahLst/>
              <a:cxnLst/>
              <a:rect l="l" t="t" r="r" b="b"/>
              <a:pathLst>
                <a:path w="9691369" h="708025">
                  <a:moveTo>
                    <a:pt x="9690891" y="707495"/>
                  </a:moveTo>
                  <a:lnTo>
                    <a:pt x="0" y="707495"/>
                  </a:lnTo>
                  <a:lnTo>
                    <a:pt x="686868" y="0"/>
                  </a:lnTo>
                  <a:lnTo>
                    <a:pt x="9690891" y="0"/>
                  </a:lnTo>
                  <a:lnTo>
                    <a:pt x="9690891" y="707495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1763004"/>
            <a:ext cx="10329863" cy="5436371"/>
          </a:xfrm>
          <a:custGeom>
            <a:avLst/>
            <a:gdLst/>
            <a:ahLst/>
            <a:cxnLst/>
            <a:rect l="l" t="t" r="r" b="b"/>
            <a:pathLst>
              <a:path w="18288000" h="7767955">
                <a:moveTo>
                  <a:pt x="18287988" y="7467447"/>
                </a:moveTo>
                <a:lnTo>
                  <a:pt x="12587300" y="7467447"/>
                </a:lnTo>
                <a:lnTo>
                  <a:pt x="12035333" y="6610528"/>
                </a:lnTo>
                <a:lnTo>
                  <a:pt x="0" y="6610528"/>
                </a:lnTo>
                <a:lnTo>
                  <a:pt x="0" y="7467447"/>
                </a:lnTo>
                <a:lnTo>
                  <a:pt x="0" y="7767866"/>
                </a:lnTo>
                <a:lnTo>
                  <a:pt x="12780823" y="7767866"/>
                </a:lnTo>
                <a:lnTo>
                  <a:pt x="18287988" y="7767866"/>
                </a:lnTo>
                <a:lnTo>
                  <a:pt x="18287988" y="7467447"/>
                </a:lnTo>
                <a:close/>
              </a:path>
              <a:path w="18288000" h="7767955">
                <a:moveTo>
                  <a:pt x="18287988" y="0"/>
                </a:moveTo>
                <a:lnTo>
                  <a:pt x="8576475" y="0"/>
                </a:lnTo>
                <a:lnTo>
                  <a:pt x="12784773" y="7100049"/>
                </a:lnTo>
                <a:lnTo>
                  <a:pt x="18287988" y="7100049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592931" y="2304256"/>
            <a:ext cx="3810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13 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ақпанда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ауылының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10-11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ауданымыздағы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сөндіру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бөліміне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саяхатқа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барды.  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Экскурсияның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арқасында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өрт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сөндіруші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төтенше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бригада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мамандығының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осы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тәртіп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дабыл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кезекші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нұсқауларды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орындау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керектігі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19" t="14950" r="38916" b="18402"/>
          <a:stretch/>
        </p:blipFill>
        <p:spPr bwMode="auto">
          <a:xfrm rot="20995300">
            <a:off x="6639362" y="1767207"/>
            <a:ext cx="3175525" cy="4067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29187" y="645008"/>
            <a:ext cx="3373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экскурсия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"/>
            <a:ext cx="10330085" cy="7199384"/>
            <a:chOff x="0" y="11"/>
            <a:chExt cx="18288393" cy="10287102"/>
          </a:xfrm>
        </p:grpSpPr>
        <p:sp>
          <p:nvSpPr>
            <p:cNvPr id="3" name="object 3"/>
            <p:cNvSpPr/>
            <p:nvPr/>
          </p:nvSpPr>
          <p:spPr>
            <a:xfrm>
              <a:off x="53098" y="11"/>
              <a:ext cx="18235295" cy="10287000"/>
            </a:xfrm>
            <a:custGeom>
              <a:avLst/>
              <a:gdLst/>
              <a:ahLst/>
              <a:cxnLst/>
              <a:rect l="l" t="t" r="r" b="b"/>
              <a:pathLst>
                <a:path w="18235295" h="10287000">
                  <a:moveTo>
                    <a:pt x="17196308" y="2123338"/>
                  </a:moveTo>
                  <a:lnTo>
                    <a:pt x="9432836" y="2123338"/>
                  </a:lnTo>
                  <a:lnTo>
                    <a:pt x="9432836" y="10287000"/>
                  </a:lnTo>
                  <a:lnTo>
                    <a:pt x="17196308" y="10287000"/>
                  </a:lnTo>
                  <a:lnTo>
                    <a:pt x="17196308" y="2123338"/>
                  </a:lnTo>
                  <a:close/>
                </a:path>
                <a:path w="18235295" h="10287000">
                  <a:moveTo>
                    <a:pt x="18234902" y="671550"/>
                  </a:moveTo>
                  <a:lnTo>
                    <a:pt x="18234889" y="0"/>
                  </a:lnTo>
                  <a:lnTo>
                    <a:pt x="16410420" y="0"/>
                  </a:lnTo>
                  <a:lnTo>
                    <a:pt x="15758427" y="671550"/>
                  </a:lnTo>
                  <a:lnTo>
                    <a:pt x="9819297" y="671550"/>
                  </a:lnTo>
                  <a:lnTo>
                    <a:pt x="9669018" y="671550"/>
                  </a:lnTo>
                  <a:lnTo>
                    <a:pt x="1768348" y="671550"/>
                  </a:lnTo>
                  <a:lnTo>
                    <a:pt x="0" y="2492997"/>
                  </a:lnTo>
                  <a:lnTo>
                    <a:pt x="8050949" y="2492997"/>
                  </a:lnTo>
                  <a:lnTo>
                    <a:pt x="9132418" y="1379042"/>
                  </a:lnTo>
                  <a:lnTo>
                    <a:pt x="18234902" y="1379042"/>
                  </a:lnTo>
                  <a:lnTo>
                    <a:pt x="18234902" y="67155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41968"/>
              <a:ext cx="18288000" cy="8145145"/>
            </a:xfrm>
            <a:custGeom>
              <a:avLst/>
              <a:gdLst/>
              <a:ahLst/>
              <a:cxnLst/>
              <a:rect l="l" t="t" r="r" b="b"/>
              <a:pathLst>
                <a:path w="18288000" h="8145145">
                  <a:moveTo>
                    <a:pt x="18288000" y="3036976"/>
                  </a:moveTo>
                  <a:lnTo>
                    <a:pt x="17259275" y="0"/>
                  </a:lnTo>
                  <a:lnTo>
                    <a:pt x="17259275" y="7844612"/>
                  </a:lnTo>
                  <a:lnTo>
                    <a:pt x="7977721" y="7844612"/>
                  </a:lnTo>
                  <a:lnTo>
                    <a:pt x="7700873" y="7414806"/>
                  </a:lnTo>
                  <a:lnTo>
                    <a:pt x="0" y="7414806"/>
                  </a:lnTo>
                  <a:lnTo>
                    <a:pt x="0" y="7844612"/>
                  </a:lnTo>
                  <a:lnTo>
                    <a:pt x="0" y="8145031"/>
                  </a:lnTo>
                  <a:lnTo>
                    <a:pt x="8171231" y="8145031"/>
                  </a:lnTo>
                  <a:lnTo>
                    <a:pt x="17259275" y="8145031"/>
                  </a:lnTo>
                  <a:lnTo>
                    <a:pt x="18288000" y="8145043"/>
                  </a:lnTo>
                  <a:lnTo>
                    <a:pt x="18288000" y="3036976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5332" y="726576"/>
            <a:ext cx="4419600" cy="86964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Ғылыми-әдістемелік жұмыс</a:t>
            </a:r>
            <a:endParaRPr sz="2800" spc="-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3880" y="2228056"/>
            <a:ext cx="4248515" cy="2683729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8-11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жобалар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байқауынан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11-сынып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Кожахметова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Айгерим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3-орын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Карабаева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У.У.</a:t>
            </a:r>
          </a:p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10-сынып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Нурғамиден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Индира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Мадақтамаға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болды.Жетекшісі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Абылкасымова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М.М.</a:t>
            </a:r>
            <a:endParaRPr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13" t="20678" r="49140" b="17688"/>
          <a:stretch/>
        </p:blipFill>
        <p:spPr bwMode="auto">
          <a:xfrm>
            <a:off x="5622131" y="1788575"/>
            <a:ext cx="3301340" cy="312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89" t="30921" r="47941" b="17052"/>
          <a:stretch/>
        </p:blipFill>
        <p:spPr bwMode="auto">
          <a:xfrm>
            <a:off x="6384131" y="4349217"/>
            <a:ext cx="3099460" cy="256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7197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"/>
            <a:ext cx="10330085" cy="7199384"/>
            <a:chOff x="0" y="11"/>
            <a:chExt cx="18288393" cy="10287102"/>
          </a:xfrm>
        </p:grpSpPr>
        <p:sp>
          <p:nvSpPr>
            <p:cNvPr id="3" name="object 3"/>
            <p:cNvSpPr/>
            <p:nvPr/>
          </p:nvSpPr>
          <p:spPr>
            <a:xfrm>
              <a:off x="53098" y="11"/>
              <a:ext cx="18235295" cy="10287000"/>
            </a:xfrm>
            <a:custGeom>
              <a:avLst/>
              <a:gdLst/>
              <a:ahLst/>
              <a:cxnLst/>
              <a:rect l="l" t="t" r="r" b="b"/>
              <a:pathLst>
                <a:path w="18235295" h="10287000">
                  <a:moveTo>
                    <a:pt x="17196308" y="2123338"/>
                  </a:moveTo>
                  <a:lnTo>
                    <a:pt x="9432836" y="2123338"/>
                  </a:lnTo>
                  <a:lnTo>
                    <a:pt x="9432836" y="10287000"/>
                  </a:lnTo>
                  <a:lnTo>
                    <a:pt x="17196308" y="10287000"/>
                  </a:lnTo>
                  <a:lnTo>
                    <a:pt x="17196308" y="2123338"/>
                  </a:lnTo>
                  <a:close/>
                </a:path>
                <a:path w="18235295" h="10287000">
                  <a:moveTo>
                    <a:pt x="18234902" y="671550"/>
                  </a:moveTo>
                  <a:lnTo>
                    <a:pt x="18234889" y="0"/>
                  </a:lnTo>
                  <a:lnTo>
                    <a:pt x="16410420" y="0"/>
                  </a:lnTo>
                  <a:lnTo>
                    <a:pt x="15758427" y="671550"/>
                  </a:lnTo>
                  <a:lnTo>
                    <a:pt x="9819297" y="671550"/>
                  </a:lnTo>
                  <a:lnTo>
                    <a:pt x="9669018" y="671550"/>
                  </a:lnTo>
                  <a:lnTo>
                    <a:pt x="1768348" y="671550"/>
                  </a:lnTo>
                  <a:lnTo>
                    <a:pt x="0" y="2492997"/>
                  </a:lnTo>
                  <a:lnTo>
                    <a:pt x="8050949" y="2492997"/>
                  </a:lnTo>
                  <a:lnTo>
                    <a:pt x="9132418" y="1379042"/>
                  </a:lnTo>
                  <a:lnTo>
                    <a:pt x="18234902" y="1379042"/>
                  </a:lnTo>
                  <a:lnTo>
                    <a:pt x="18234902" y="67155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41968"/>
              <a:ext cx="18288000" cy="8145145"/>
            </a:xfrm>
            <a:custGeom>
              <a:avLst/>
              <a:gdLst/>
              <a:ahLst/>
              <a:cxnLst/>
              <a:rect l="l" t="t" r="r" b="b"/>
              <a:pathLst>
                <a:path w="18288000" h="8145145">
                  <a:moveTo>
                    <a:pt x="18288000" y="3036976"/>
                  </a:moveTo>
                  <a:lnTo>
                    <a:pt x="17259275" y="0"/>
                  </a:lnTo>
                  <a:lnTo>
                    <a:pt x="17259275" y="7844612"/>
                  </a:lnTo>
                  <a:lnTo>
                    <a:pt x="7977721" y="7844612"/>
                  </a:lnTo>
                  <a:lnTo>
                    <a:pt x="7700873" y="7414806"/>
                  </a:lnTo>
                  <a:lnTo>
                    <a:pt x="0" y="7414806"/>
                  </a:lnTo>
                  <a:lnTo>
                    <a:pt x="0" y="7844612"/>
                  </a:lnTo>
                  <a:lnTo>
                    <a:pt x="0" y="8145031"/>
                  </a:lnTo>
                  <a:lnTo>
                    <a:pt x="8171231" y="8145031"/>
                  </a:lnTo>
                  <a:lnTo>
                    <a:pt x="17259275" y="8145031"/>
                  </a:lnTo>
                  <a:lnTo>
                    <a:pt x="18288000" y="8145043"/>
                  </a:lnTo>
                  <a:lnTo>
                    <a:pt x="18288000" y="3036976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5332" y="726576"/>
            <a:ext cx="4419600" cy="86964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Ғылыми-әдістемелік жұмыс</a:t>
            </a:r>
            <a:endParaRPr sz="2800" spc="-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3880" y="2228056"/>
            <a:ext cx="4248515" cy="3706573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7-11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оқушыларының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Жарқын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олимпиадасының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кезеңінің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қаламгер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бағыты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10-сынып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Хамзина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Аида 3-орынды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Әнші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бұлбұлдар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бағыты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жеңіске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талабы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9-сынып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Қазымбек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Ұлан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"МАДАҚТАМА" - мен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марапатталды.Жетекшісі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Дюсембекова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Айман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Карабаевна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39" t="25402" r="53981" b="15526"/>
          <a:stretch/>
        </p:blipFill>
        <p:spPr bwMode="auto">
          <a:xfrm>
            <a:off x="5545931" y="1694656"/>
            <a:ext cx="2327564" cy="329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32" t="22508" r="55539" b="16951"/>
          <a:stretch/>
        </p:blipFill>
        <p:spPr bwMode="auto">
          <a:xfrm>
            <a:off x="7755731" y="2566049"/>
            <a:ext cx="2286000" cy="356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4" t="33432" r="57521" b="16575"/>
          <a:stretch/>
        </p:blipFill>
        <p:spPr bwMode="auto">
          <a:xfrm>
            <a:off x="6079331" y="4118401"/>
            <a:ext cx="2057400" cy="277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"/>
            <a:ext cx="10330085" cy="7199384"/>
            <a:chOff x="0" y="11"/>
            <a:chExt cx="18288393" cy="10287102"/>
          </a:xfrm>
        </p:grpSpPr>
        <p:sp>
          <p:nvSpPr>
            <p:cNvPr id="3" name="object 3"/>
            <p:cNvSpPr/>
            <p:nvPr/>
          </p:nvSpPr>
          <p:spPr>
            <a:xfrm>
              <a:off x="53098" y="11"/>
              <a:ext cx="18235295" cy="10287000"/>
            </a:xfrm>
            <a:custGeom>
              <a:avLst/>
              <a:gdLst/>
              <a:ahLst/>
              <a:cxnLst/>
              <a:rect l="l" t="t" r="r" b="b"/>
              <a:pathLst>
                <a:path w="18235295" h="10287000">
                  <a:moveTo>
                    <a:pt x="17196308" y="2123338"/>
                  </a:moveTo>
                  <a:lnTo>
                    <a:pt x="9432836" y="2123338"/>
                  </a:lnTo>
                  <a:lnTo>
                    <a:pt x="9432836" y="10287000"/>
                  </a:lnTo>
                  <a:lnTo>
                    <a:pt x="17196308" y="10287000"/>
                  </a:lnTo>
                  <a:lnTo>
                    <a:pt x="17196308" y="2123338"/>
                  </a:lnTo>
                  <a:close/>
                </a:path>
                <a:path w="18235295" h="10287000">
                  <a:moveTo>
                    <a:pt x="18234902" y="671550"/>
                  </a:moveTo>
                  <a:lnTo>
                    <a:pt x="18234889" y="0"/>
                  </a:lnTo>
                  <a:lnTo>
                    <a:pt x="16410420" y="0"/>
                  </a:lnTo>
                  <a:lnTo>
                    <a:pt x="15758427" y="671550"/>
                  </a:lnTo>
                  <a:lnTo>
                    <a:pt x="9819297" y="671550"/>
                  </a:lnTo>
                  <a:lnTo>
                    <a:pt x="9669018" y="671550"/>
                  </a:lnTo>
                  <a:lnTo>
                    <a:pt x="1768348" y="671550"/>
                  </a:lnTo>
                  <a:lnTo>
                    <a:pt x="0" y="2492997"/>
                  </a:lnTo>
                  <a:lnTo>
                    <a:pt x="8050949" y="2492997"/>
                  </a:lnTo>
                  <a:lnTo>
                    <a:pt x="9132418" y="1379042"/>
                  </a:lnTo>
                  <a:lnTo>
                    <a:pt x="18234902" y="1379042"/>
                  </a:lnTo>
                  <a:lnTo>
                    <a:pt x="18234902" y="67155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41968"/>
              <a:ext cx="18288000" cy="8145145"/>
            </a:xfrm>
            <a:custGeom>
              <a:avLst/>
              <a:gdLst/>
              <a:ahLst/>
              <a:cxnLst/>
              <a:rect l="l" t="t" r="r" b="b"/>
              <a:pathLst>
                <a:path w="18288000" h="8145145">
                  <a:moveTo>
                    <a:pt x="18288000" y="3036976"/>
                  </a:moveTo>
                  <a:lnTo>
                    <a:pt x="17259275" y="0"/>
                  </a:lnTo>
                  <a:lnTo>
                    <a:pt x="17259275" y="7844612"/>
                  </a:lnTo>
                  <a:lnTo>
                    <a:pt x="7977721" y="7844612"/>
                  </a:lnTo>
                  <a:lnTo>
                    <a:pt x="7700873" y="7414806"/>
                  </a:lnTo>
                  <a:lnTo>
                    <a:pt x="0" y="7414806"/>
                  </a:lnTo>
                  <a:lnTo>
                    <a:pt x="0" y="7844612"/>
                  </a:lnTo>
                  <a:lnTo>
                    <a:pt x="0" y="8145031"/>
                  </a:lnTo>
                  <a:lnTo>
                    <a:pt x="8171231" y="8145031"/>
                  </a:lnTo>
                  <a:lnTo>
                    <a:pt x="17259275" y="8145031"/>
                  </a:lnTo>
                  <a:lnTo>
                    <a:pt x="18288000" y="8145043"/>
                  </a:lnTo>
                  <a:lnTo>
                    <a:pt x="18288000" y="3036976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97731" y="629403"/>
            <a:ext cx="6096000" cy="86964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Ғылыми-әдістемелік </a:t>
            </a:r>
            <a:b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endParaRPr sz="2800" spc="-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732" y="2228056"/>
            <a:ext cx="5044306" cy="3046905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Ш.Уәлиханов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университетінің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университет: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ынтымақтастықтың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қырлары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тақырыбындағы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жобалар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конференциясында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11-сынып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Кожахметова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Айгерим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1-орынды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Карабаева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У.У.</a:t>
            </a:r>
          </a:p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10-сынып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Нурғамиден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Индира 2-орынды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жетешісі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Абылкаримова</a:t>
            </a:r>
            <a:r>
              <a:rPr lang="ru-RU" sz="19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М.М.</a:t>
            </a:r>
            <a:endParaRPr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89" t="25365" r="54208" b="14453"/>
          <a:stretch/>
        </p:blipFill>
        <p:spPr bwMode="auto">
          <a:xfrm>
            <a:off x="5622131" y="1931138"/>
            <a:ext cx="3886200" cy="483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6056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"/>
            <a:ext cx="10330085" cy="7199384"/>
            <a:chOff x="0" y="11"/>
            <a:chExt cx="18288393" cy="10287102"/>
          </a:xfrm>
        </p:grpSpPr>
        <p:sp>
          <p:nvSpPr>
            <p:cNvPr id="3" name="object 3"/>
            <p:cNvSpPr/>
            <p:nvPr/>
          </p:nvSpPr>
          <p:spPr>
            <a:xfrm>
              <a:off x="53098" y="11"/>
              <a:ext cx="18235295" cy="10287000"/>
            </a:xfrm>
            <a:custGeom>
              <a:avLst/>
              <a:gdLst/>
              <a:ahLst/>
              <a:cxnLst/>
              <a:rect l="l" t="t" r="r" b="b"/>
              <a:pathLst>
                <a:path w="18235295" h="10287000">
                  <a:moveTo>
                    <a:pt x="17196308" y="2123338"/>
                  </a:moveTo>
                  <a:lnTo>
                    <a:pt x="9432836" y="2123338"/>
                  </a:lnTo>
                  <a:lnTo>
                    <a:pt x="9432836" y="10287000"/>
                  </a:lnTo>
                  <a:lnTo>
                    <a:pt x="17196308" y="10287000"/>
                  </a:lnTo>
                  <a:lnTo>
                    <a:pt x="17196308" y="2123338"/>
                  </a:lnTo>
                  <a:close/>
                </a:path>
                <a:path w="18235295" h="10287000">
                  <a:moveTo>
                    <a:pt x="18234902" y="671550"/>
                  </a:moveTo>
                  <a:lnTo>
                    <a:pt x="18234889" y="0"/>
                  </a:lnTo>
                  <a:lnTo>
                    <a:pt x="16410420" y="0"/>
                  </a:lnTo>
                  <a:lnTo>
                    <a:pt x="15758427" y="671550"/>
                  </a:lnTo>
                  <a:lnTo>
                    <a:pt x="9819297" y="671550"/>
                  </a:lnTo>
                  <a:lnTo>
                    <a:pt x="9669018" y="671550"/>
                  </a:lnTo>
                  <a:lnTo>
                    <a:pt x="1768348" y="671550"/>
                  </a:lnTo>
                  <a:lnTo>
                    <a:pt x="0" y="2492997"/>
                  </a:lnTo>
                  <a:lnTo>
                    <a:pt x="8050949" y="2492997"/>
                  </a:lnTo>
                  <a:lnTo>
                    <a:pt x="9132418" y="1379042"/>
                  </a:lnTo>
                  <a:lnTo>
                    <a:pt x="18234902" y="1379042"/>
                  </a:lnTo>
                  <a:lnTo>
                    <a:pt x="18234902" y="67155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41968"/>
              <a:ext cx="18288000" cy="8145145"/>
            </a:xfrm>
            <a:custGeom>
              <a:avLst/>
              <a:gdLst/>
              <a:ahLst/>
              <a:cxnLst/>
              <a:rect l="l" t="t" r="r" b="b"/>
              <a:pathLst>
                <a:path w="18288000" h="8145145">
                  <a:moveTo>
                    <a:pt x="18288000" y="3036976"/>
                  </a:moveTo>
                  <a:lnTo>
                    <a:pt x="17259275" y="0"/>
                  </a:lnTo>
                  <a:lnTo>
                    <a:pt x="17259275" y="7844612"/>
                  </a:lnTo>
                  <a:lnTo>
                    <a:pt x="7977721" y="7844612"/>
                  </a:lnTo>
                  <a:lnTo>
                    <a:pt x="7700873" y="7414806"/>
                  </a:lnTo>
                  <a:lnTo>
                    <a:pt x="0" y="7414806"/>
                  </a:lnTo>
                  <a:lnTo>
                    <a:pt x="0" y="7844612"/>
                  </a:lnTo>
                  <a:lnTo>
                    <a:pt x="0" y="8145031"/>
                  </a:lnTo>
                  <a:lnTo>
                    <a:pt x="8171231" y="8145031"/>
                  </a:lnTo>
                  <a:lnTo>
                    <a:pt x="17259275" y="8145031"/>
                  </a:lnTo>
                  <a:lnTo>
                    <a:pt x="18288000" y="8145043"/>
                  </a:lnTo>
                  <a:lnTo>
                    <a:pt x="18288000" y="3036976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97731" y="613023"/>
            <a:ext cx="6096000" cy="86964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Ғылыми-әдістемелік жұмыс</a:t>
            </a:r>
            <a:b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Пәндік олимпиада</a:t>
            </a:r>
            <a:endParaRPr sz="2800" spc="-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732" y="2228056"/>
            <a:ext cx="5044306" cy="3371674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2022 - 2023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жылындағы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7-8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оқушыларына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пәндер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олимпиаданың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кезеңінің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3-орын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иегері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8-сынып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ШЫМЫР АЗАМАТ.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Карабаева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Улжан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Умирбаевна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23" t="22748" r="46620" b="24798"/>
          <a:stretch/>
        </p:blipFill>
        <p:spPr bwMode="auto">
          <a:xfrm>
            <a:off x="5774531" y="1754476"/>
            <a:ext cx="3581400" cy="270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84" t="28627" r="48043" b="27800"/>
          <a:stretch/>
        </p:blipFill>
        <p:spPr bwMode="auto">
          <a:xfrm>
            <a:off x="6068615" y="4602202"/>
            <a:ext cx="2993231" cy="199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35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329863" cy="2367333"/>
            <a:chOff x="0" y="0"/>
            <a:chExt cx="18288000" cy="338264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2103120"/>
            </a:xfrm>
            <a:custGeom>
              <a:avLst/>
              <a:gdLst/>
              <a:ahLst/>
              <a:cxnLst/>
              <a:rect l="l" t="t" r="r" b="b"/>
              <a:pathLst>
                <a:path w="18288000" h="2103120">
                  <a:moveTo>
                    <a:pt x="17479107" y="2102823"/>
                  </a:moveTo>
                  <a:lnTo>
                    <a:pt x="808891" y="2102823"/>
                  </a:lnTo>
                  <a:lnTo>
                    <a:pt x="0" y="39516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395162"/>
                  </a:lnTo>
                  <a:lnTo>
                    <a:pt x="17479107" y="2102823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0123" y="0"/>
              <a:ext cx="17628235" cy="1902460"/>
            </a:xfrm>
            <a:custGeom>
              <a:avLst/>
              <a:gdLst/>
              <a:ahLst/>
              <a:cxnLst/>
              <a:rect l="l" t="t" r="r" b="b"/>
              <a:pathLst>
                <a:path w="17628235" h="1902460">
                  <a:moveTo>
                    <a:pt x="16726698" y="1902225"/>
                  </a:moveTo>
                  <a:lnTo>
                    <a:pt x="901054" y="1902225"/>
                  </a:lnTo>
                  <a:lnTo>
                    <a:pt x="0" y="0"/>
                  </a:lnTo>
                  <a:lnTo>
                    <a:pt x="17627752" y="0"/>
                  </a:lnTo>
                  <a:lnTo>
                    <a:pt x="16726698" y="19022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8699" y="747164"/>
              <a:ext cx="16198850" cy="2635250"/>
            </a:xfrm>
            <a:custGeom>
              <a:avLst/>
              <a:gdLst/>
              <a:ahLst/>
              <a:cxnLst/>
              <a:rect l="l" t="t" r="r" b="b"/>
              <a:pathLst>
                <a:path w="16198850" h="2635250">
                  <a:moveTo>
                    <a:pt x="14950560" y="2635120"/>
                  </a:moveTo>
                  <a:lnTo>
                    <a:pt x="1248214" y="2635120"/>
                  </a:lnTo>
                  <a:lnTo>
                    <a:pt x="0" y="0"/>
                  </a:lnTo>
                  <a:lnTo>
                    <a:pt x="16198773" y="0"/>
                  </a:lnTo>
                  <a:lnTo>
                    <a:pt x="14950560" y="263512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616404"/>
            <a:ext cx="10329863" cy="583055"/>
          </a:xfrm>
          <a:custGeom>
            <a:avLst/>
            <a:gdLst/>
            <a:ahLst/>
            <a:cxnLst/>
            <a:rect l="l" t="t" r="r" b="b"/>
            <a:pathLst>
              <a:path w="18288000" h="833120">
                <a:moveTo>
                  <a:pt x="18287988" y="532498"/>
                </a:moveTo>
                <a:lnTo>
                  <a:pt x="13168503" y="532498"/>
                </a:lnTo>
                <a:lnTo>
                  <a:pt x="12846698" y="0"/>
                </a:lnTo>
                <a:lnTo>
                  <a:pt x="5409476" y="0"/>
                </a:lnTo>
                <a:lnTo>
                  <a:pt x="5087645" y="532498"/>
                </a:lnTo>
                <a:lnTo>
                  <a:pt x="0" y="532498"/>
                </a:lnTo>
                <a:lnTo>
                  <a:pt x="0" y="832916"/>
                </a:lnTo>
                <a:lnTo>
                  <a:pt x="4906086" y="832916"/>
                </a:lnTo>
                <a:lnTo>
                  <a:pt x="13350075" y="832916"/>
                </a:lnTo>
                <a:lnTo>
                  <a:pt x="18287988" y="832916"/>
                </a:lnTo>
                <a:lnTo>
                  <a:pt x="18287988" y="532498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52161" y="685112"/>
            <a:ext cx="7407731" cy="1226679"/>
          </a:xfrm>
          <a:prstGeom prst="rect">
            <a:avLst/>
          </a:prstGeom>
        </p:spPr>
        <p:txBody>
          <a:bodyPr vert="horz" wrap="square" lIns="0" tIns="20254" rIns="0" bIns="0" rtlCol="0">
            <a:spAutoFit/>
          </a:bodyPr>
          <a:lstStyle/>
          <a:p>
            <a:pPr marL="1861196" marR="3116" indent="-1853794">
              <a:lnSpc>
                <a:spcPts val="4969"/>
              </a:lnSpc>
              <a:spcBef>
                <a:spcPts val="160"/>
              </a:spcBef>
            </a:pPr>
            <a:r>
              <a:rPr lang="kk-KZ" sz="2800" spc="6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бағдар беру жұмысының</a:t>
            </a:r>
            <a:br>
              <a:rPr lang="kk-KZ" sz="2800" spc="6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spc="6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мақсаты мен міндеттері</a:t>
            </a:r>
            <a:endParaRPr sz="2800" spc="-23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0077" y="3150248"/>
            <a:ext cx="8849967" cy="2387237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marR="3116" algn="just">
              <a:lnSpc>
                <a:spcPct val="114599"/>
              </a:lnSpc>
              <a:spcBef>
                <a:spcPts val="62"/>
              </a:spcBef>
            </a:pPr>
            <a:r>
              <a:rPr lang="ru-RU" sz="1900" b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1900" b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</a:t>
            </a:r>
            <a:r>
              <a:rPr lang="ru-RU" sz="1900" b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900" b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жұмысының</a:t>
            </a:r>
            <a:r>
              <a:rPr lang="ru-RU" sz="19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900" b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мақсаты-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900" b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үдерісінде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тұлғаның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қызығушылығы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нарығындағы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қажеттіліктерді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ескере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оңтайландыру</a:t>
            </a:r>
            <a:r>
              <a:rPr lang="ru-RU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792" marR="3116" algn="just">
              <a:lnSpc>
                <a:spcPct val="114599"/>
              </a:lnSpc>
              <a:spcBef>
                <a:spcPts val="62"/>
              </a:spcBef>
            </a:pPr>
            <a:r>
              <a:rPr lang="kk-KZ" sz="1900" b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Міндеттері: </a:t>
            </a:r>
            <a:r>
              <a:rPr lang="kk-KZ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 ерекшеліктеріне сай оқудың барлық кезеңдерінде оқушыларды кәсіби икемдеу мен ақпараттандырудың жүйелілігі. </a:t>
            </a:r>
          </a:p>
          <a:p>
            <a:pPr marL="7792" marR="3116" algn="just">
              <a:lnSpc>
                <a:spcPct val="114599"/>
              </a:lnSpc>
              <a:spcBef>
                <a:spcPts val="62"/>
              </a:spcBef>
            </a:pPr>
            <a:r>
              <a:rPr lang="kk-KZ" sz="1900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 саналы түрде таңдау жасауы үшін оқу бағыты мен болашақ мамандығының қызметі аясында жағдай жасау. 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"/>
            <a:ext cx="10330085" cy="7199384"/>
            <a:chOff x="0" y="11"/>
            <a:chExt cx="18288393" cy="10287102"/>
          </a:xfrm>
        </p:grpSpPr>
        <p:sp>
          <p:nvSpPr>
            <p:cNvPr id="3" name="object 3"/>
            <p:cNvSpPr/>
            <p:nvPr/>
          </p:nvSpPr>
          <p:spPr>
            <a:xfrm>
              <a:off x="53098" y="11"/>
              <a:ext cx="18235295" cy="10287000"/>
            </a:xfrm>
            <a:custGeom>
              <a:avLst/>
              <a:gdLst/>
              <a:ahLst/>
              <a:cxnLst/>
              <a:rect l="l" t="t" r="r" b="b"/>
              <a:pathLst>
                <a:path w="18235295" h="10287000">
                  <a:moveTo>
                    <a:pt x="17196308" y="2123338"/>
                  </a:moveTo>
                  <a:lnTo>
                    <a:pt x="9432836" y="2123338"/>
                  </a:lnTo>
                  <a:lnTo>
                    <a:pt x="9432836" y="10287000"/>
                  </a:lnTo>
                  <a:lnTo>
                    <a:pt x="17196308" y="10287000"/>
                  </a:lnTo>
                  <a:lnTo>
                    <a:pt x="17196308" y="2123338"/>
                  </a:lnTo>
                  <a:close/>
                </a:path>
                <a:path w="18235295" h="10287000">
                  <a:moveTo>
                    <a:pt x="18234902" y="671550"/>
                  </a:moveTo>
                  <a:lnTo>
                    <a:pt x="18234889" y="0"/>
                  </a:lnTo>
                  <a:lnTo>
                    <a:pt x="16410420" y="0"/>
                  </a:lnTo>
                  <a:lnTo>
                    <a:pt x="15758427" y="671550"/>
                  </a:lnTo>
                  <a:lnTo>
                    <a:pt x="9819297" y="671550"/>
                  </a:lnTo>
                  <a:lnTo>
                    <a:pt x="9669018" y="671550"/>
                  </a:lnTo>
                  <a:lnTo>
                    <a:pt x="1768348" y="671550"/>
                  </a:lnTo>
                  <a:lnTo>
                    <a:pt x="0" y="2492997"/>
                  </a:lnTo>
                  <a:lnTo>
                    <a:pt x="8050949" y="2492997"/>
                  </a:lnTo>
                  <a:lnTo>
                    <a:pt x="9132418" y="1379042"/>
                  </a:lnTo>
                  <a:lnTo>
                    <a:pt x="18234902" y="1379042"/>
                  </a:lnTo>
                  <a:lnTo>
                    <a:pt x="18234902" y="67155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141968"/>
              <a:ext cx="18288000" cy="8145145"/>
            </a:xfrm>
            <a:custGeom>
              <a:avLst/>
              <a:gdLst/>
              <a:ahLst/>
              <a:cxnLst/>
              <a:rect l="l" t="t" r="r" b="b"/>
              <a:pathLst>
                <a:path w="18288000" h="8145145">
                  <a:moveTo>
                    <a:pt x="18288000" y="3036976"/>
                  </a:moveTo>
                  <a:lnTo>
                    <a:pt x="17259275" y="0"/>
                  </a:lnTo>
                  <a:lnTo>
                    <a:pt x="17259275" y="7844612"/>
                  </a:lnTo>
                  <a:lnTo>
                    <a:pt x="7977721" y="7844612"/>
                  </a:lnTo>
                  <a:lnTo>
                    <a:pt x="7700873" y="7414806"/>
                  </a:lnTo>
                  <a:lnTo>
                    <a:pt x="0" y="7414806"/>
                  </a:lnTo>
                  <a:lnTo>
                    <a:pt x="0" y="7844612"/>
                  </a:lnTo>
                  <a:lnTo>
                    <a:pt x="0" y="8145031"/>
                  </a:lnTo>
                  <a:lnTo>
                    <a:pt x="8171231" y="8145031"/>
                  </a:lnTo>
                  <a:lnTo>
                    <a:pt x="17259275" y="8145031"/>
                  </a:lnTo>
                  <a:lnTo>
                    <a:pt x="18288000" y="8145043"/>
                  </a:lnTo>
                  <a:lnTo>
                    <a:pt x="18288000" y="3036976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97731" y="627856"/>
            <a:ext cx="6096000" cy="1300530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Ғылыми-әдістемелік </a:t>
            </a:r>
            <a:b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br>
              <a:rPr lang="kk-KZ" sz="2800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spc="-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732" y="2532856"/>
            <a:ext cx="5044306" cy="294694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2022 - 2023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жылындағы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ұйымдарының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8-11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"Махамбет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оқуларының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арман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9-сынып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оқушысы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Қазымбек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Ұлан</a:t>
            </a: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792" marR="3116" algn="ctr">
              <a:lnSpc>
                <a:spcPct val="114599"/>
              </a:lnSpc>
              <a:spcBef>
                <a:spcPts val="62"/>
              </a:spcBef>
            </a:pPr>
            <a:r>
              <a:rPr lang="ru-RU" sz="2400" i="1" spc="-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sz="2400" i="1" spc="-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endParaRPr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01" t="25189" r="48798" b="19629"/>
          <a:stretch/>
        </p:blipFill>
        <p:spPr bwMode="auto">
          <a:xfrm>
            <a:off x="5469731" y="1694656"/>
            <a:ext cx="4221524" cy="3503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234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92" y="8"/>
            <a:ext cx="10300093" cy="1759832"/>
          </a:xfrm>
          <a:custGeom>
            <a:avLst/>
            <a:gdLst/>
            <a:ahLst/>
            <a:cxnLst/>
            <a:rect l="l" t="t" r="r" b="b"/>
            <a:pathLst>
              <a:path w="18235295" h="2514600">
                <a:moveTo>
                  <a:pt x="18234889" y="1396466"/>
                </a:moveTo>
                <a:lnTo>
                  <a:pt x="13607555" y="1396466"/>
                </a:lnTo>
                <a:lnTo>
                  <a:pt x="12522479" y="2514130"/>
                </a:lnTo>
                <a:lnTo>
                  <a:pt x="18234889" y="2514130"/>
                </a:lnTo>
                <a:lnTo>
                  <a:pt x="18234889" y="1396466"/>
                </a:lnTo>
                <a:close/>
              </a:path>
              <a:path w="18235295" h="2514600">
                <a:moveTo>
                  <a:pt x="18234889" y="0"/>
                </a:moveTo>
                <a:lnTo>
                  <a:pt x="12997167" y="0"/>
                </a:lnTo>
                <a:lnTo>
                  <a:pt x="12345187" y="671550"/>
                </a:lnTo>
                <a:lnTo>
                  <a:pt x="1768348" y="671550"/>
                </a:lnTo>
                <a:lnTo>
                  <a:pt x="0" y="2492997"/>
                </a:lnTo>
                <a:lnTo>
                  <a:pt x="11651399" y="2492997"/>
                </a:lnTo>
                <a:lnTo>
                  <a:pt x="13333362" y="760514"/>
                </a:lnTo>
                <a:lnTo>
                  <a:pt x="18234889" y="760514"/>
                </a:lnTo>
                <a:lnTo>
                  <a:pt x="18234889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4870" y="726576"/>
            <a:ext cx="5091044" cy="669588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pc="232" dirty="0" smtClean="0"/>
              <a:t>Мектеп түлегі</a:t>
            </a:r>
            <a:endParaRPr spc="96" dirty="0"/>
          </a:p>
        </p:txBody>
      </p:sp>
      <p:sp>
        <p:nvSpPr>
          <p:cNvPr id="14" name="object 14"/>
          <p:cNvSpPr/>
          <p:nvPr/>
        </p:nvSpPr>
        <p:spPr>
          <a:xfrm>
            <a:off x="0" y="5710404"/>
            <a:ext cx="461616" cy="675046"/>
          </a:xfrm>
          <a:custGeom>
            <a:avLst/>
            <a:gdLst/>
            <a:ahLst/>
            <a:cxnLst/>
            <a:rect l="l" t="t" r="r" b="b"/>
            <a:pathLst>
              <a:path w="817244" h="964565">
                <a:moveTo>
                  <a:pt x="0" y="0"/>
                </a:moveTo>
                <a:lnTo>
                  <a:pt x="817002" y="0"/>
                </a:lnTo>
                <a:lnTo>
                  <a:pt x="817002" y="964406"/>
                </a:lnTo>
                <a:lnTo>
                  <a:pt x="0" y="964406"/>
                </a:lnTo>
                <a:lnTo>
                  <a:pt x="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1055" y="5710404"/>
            <a:ext cx="109037" cy="675046"/>
          </a:xfrm>
          <a:custGeom>
            <a:avLst/>
            <a:gdLst/>
            <a:ahLst/>
            <a:cxnLst/>
            <a:rect l="l" t="t" r="r" b="b"/>
            <a:pathLst>
              <a:path w="193040" h="964565">
                <a:moveTo>
                  <a:pt x="192881" y="964406"/>
                </a:moveTo>
                <a:lnTo>
                  <a:pt x="0" y="964406"/>
                </a:lnTo>
                <a:lnTo>
                  <a:pt x="0" y="0"/>
                </a:lnTo>
                <a:lnTo>
                  <a:pt x="192881" y="0"/>
                </a:lnTo>
                <a:lnTo>
                  <a:pt x="192881" y="964406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Прямоугольник 16"/>
          <p:cNvSpPr/>
          <p:nvPr/>
        </p:nvSpPr>
        <p:spPr>
          <a:xfrm>
            <a:off x="897731" y="2386417"/>
            <a:ext cx="33802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14-ші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орта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мектебінде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Ахмет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Байтұрсынов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Қостанай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өңірлік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университетінің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"Журналистика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коммуникациялық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кафедрасының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журналистика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курс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Сағындық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Ділназ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жайлы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мамандықтың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ерекшелігі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ұйымдастырды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10-11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түсіндірме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жүргізіп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журналистика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мамандығына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қызығушылығын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ала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13" t="24201" r="50747" b="26411"/>
          <a:stretch/>
        </p:blipFill>
        <p:spPr bwMode="auto">
          <a:xfrm>
            <a:off x="4783931" y="1957806"/>
            <a:ext cx="3253840" cy="271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39" t="25604" r="51200" b="23359"/>
          <a:stretch/>
        </p:blipFill>
        <p:spPr bwMode="auto">
          <a:xfrm>
            <a:off x="6841331" y="2992105"/>
            <a:ext cx="2765127" cy="240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9036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92" y="8"/>
            <a:ext cx="10300093" cy="1759832"/>
          </a:xfrm>
          <a:custGeom>
            <a:avLst/>
            <a:gdLst/>
            <a:ahLst/>
            <a:cxnLst/>
            <a:rect l="l" t="t" r="r" b="b"/>
            <a:pathLst>
              <a:path w="18235295" h="2514600">
                <a:moveTo>
                  <a:pt x="18234889" y="1396466"/>
                </a:moveTo>
                <a:lnTo>
                  <a:pt x="13607555" y="1396466"/>
                </a:lnTo>
                <a:lnTo>
                  <a:pt x="12522479" y="2514130"/>
                </a:lnTo>
                <a:lnTo>
                  <a:pt x="18234889" y="2514130"/>
                </a:lnTo>
                <a:lnTo>
                  <a:pt x="18234889" y="1396466"/>
                </a:lnTo>
                <a:close/>
              </a:path>
              <a:path w="18235295" h="2514600">
                <a:moveTo>
                  <a:pt x="18234889" y="0"/>
                </a:moveTo>
                <a:lnTo>
                  <a:pt x="12997167" y="0"/>
                </a:lnTo>
                <a:lnTo>
                  <a:pt x="12345187" y="671550"/>
                </a:lnTo>
                <a:lnTo>
                  <a:pt x="1768348" y="671550"/>
                </a:lnTo>
                <a:lnTo>
                  <a:pt x="0" y="2492997"/>
                </a:lnTo>
                <a:lnTo>
                  <a:pt x="11651399" y="2492997"/>
                </a:lnTo>
                <a:lnTo>
                  <a:pt x="13333362" y="760514"/>
                </a:lnTo>
                <a:lnTo>
                  <a:pt x="18234889" y="760514"/>
                </a:lnTo>
                <a:lnTo>
                  <a:pt x="18234889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4870" y="726576"/>
            <a:ext cx="5091044" cy="669588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pc="232" dirty="0" smtClean="0"/>
              <a:t>Мектеп түлегі</a:t>
            </a:r>
            <a:endParaRPr spc="96" dirty="0"/>
          </a:p>
        </p:txBody>
      </p:sp>
      <p:sp>
        <p:nvSpPr>
          <p:cNvPr id="14" name="object 14"/>
          <p:cNvSpPr/>
          <p:nvPr/>
        </p:nvSpPr>
        <p:spPr>
          <a:xfrm>
            <a:off x="0" y="5710404"/>
            <a:ext cx="461616" cy="675046"/>
          </a:xfrm>
          <a:custGeom>
            <a:avLst/>
            <a:gdLst/>
            <a:ahLst/>
            <a:cxnLst/>
            <a:rect l="l" t="t" r="r" b="b"/>
            <a:pathLst>
              <a:path w="817244" h="964565">
                <a:moveTo>
                  <a:pt x="0" y="0"/>
                </a:moveTo>
                <a:lnTo>
                  <a:pt x="817002" y="0"/>
                </a:lnTo>
                <a:lnTo>
                  <a:pt x="817002" y="964406"/>
                </a:lnTo>
                <a:lnTo>
                  <a:pt x="0" y="964406"/>
                </a:lnTo>
                <a:lnTo>
                  <a:pt x="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1055" y="5710404"/>
            <a:ext cx="109037" cy="675046"/>
          </a:xfrm>
          <a:custGeom>
            <a:avLst/>
            <a:gdLst/>
            <a:ahLst/>
            <a:cxnLst/>
            <a:rect l="l" t="t" r="r" b="b"/>
            <a:pathLst>
              <a:path w="193040" h="964565">
                <a:moveTo>
                  <a:pt x="192881" y="964406"/>
                </a:moveTo>
                <a:lnTo>
                  <a:pt x="0" y="964406"/>
                </a:lnTo>
                <a:lnTo>
                  <a:pt x="0" y="0"/>
                </a:lnTo>
                <a:lnTo>
                  <a:pt x="192881" y="0"/>
                </a:lnTo>
                <a:lnTo>
                  <a:pt x="192881" y="964406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C:\Users\Жаксы 1\Downloads\WhatsApp Image 2023-04-28 at 09.50.06.jpeg"/>
          <p:cNvPicPr>
            <a:picLocks noChangeAspect="1" noChangeArrowheads="1"/>
          </p:cNvPicPr>
          <p:nvPr/>
        </p:nvPicPr>
        <p:blipFill>
          <a:blip r:embed="rId2" cstate="print"/>
          <a:srcRect l="6154" t="16923" r="5641"/>
          <a:stretch>
            <a:fillRect/>
          </a:stretch>
        </p:blipFill>
        <p:spPr bwMode="auto">
          <a:xfrm>
            <a:off x="1354931" y="2228056"/>
            <a:ext cx="32766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812131" y="6495256"/>
            <a:ext cx="22926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Мұханбетжан</a:t>
            </a:r>
            <a:r>
              <a:rPr lang="ru-RU" dirty="0" smtClean="0"/>
              <a:t> </a:t>
            </a:r>
            <a:r>
              <a:rPr lang="ru-RU" dirty="0" err="1" smtClean="0"/>
              <a:t>Гауһар</a:t>
            </a:r>
            <a:r>
              <a:rPr lang="ru-RU" dirty="0" smtClean="0"/>
              <a:t> </a:t>
            </a:r>
            <a:r>
              <a:rPr lang="ru-RU" dirty="0" err="1" smtClean="0"/>
              <a:t>Асланқызы</a:t>
            </a:r>
            <a:endParaRPr lang="ru-RU" dirty="0" smtClean="0"/>
          </a:p>
          <a:p>
            <a:pPr algn="ctr"/>
            <a:r>
              <a:rPr lang="kk-KZ" dirty="0" smtClean="0"/>
              <a:t>Математика пәнінің мұғалімі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6331" y="5809456"/>
            <a:ext cx="516255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"</a:t>
            </a:r>
            <a:r>
              <a:rPr lang="ru-RU" dirty="0" err="1" smtClean="0"/>
              <a:t>Жаңа</a:t>
            </a:r>
            <a:r>
              <a:rPr lang="ru-RU" dirty="0" smtClean="0"/>
              <a:t> </a:t>
            </a:r>
            <a:r>
              <a:rPr lang="ru-RU" dirty="0" err="1" smtClean="0"/>
              <a:t>мектепке</a:t>
            </a:r>
            <a:r>
              <a:rPr lang="ru-RU" dirty="0" smtClean="0"/>
              <a:t> - </a:t>
            </a:r>
            <a:r>
              <a:rPr lang="ru-RU" dirty="0" err="1" smtClean="0"/>
              <a:t>жаңашыл</a:t>
            </a:r>
            <a:r>
              <a:rPr lang="ru-RU" dirty="0" smtClean="0"/>
              <a:t> </a:t>
            </a:r>
            <a:r>
              <a:rPr lang="ru-RU" dirty="0" err="1" smtClean="0"/>
              <a:t>ұстаз</a:t>
            </a:r>
            <a:r>
              <a:rPr lang="ru-RU" dirty="0" smtClean="0"/>
              <a:t>" </a:t>
            </a:r>
            <a:r>
              <a:rPr lang="ru-RU" dirty="0" err="1" smtClean="0"/>
              <a:t>жас</a:t>
            </a:r>
            <a:r>
              <a:rPr lang="ru-RU" dirty="0" smtClean="0"/>
              <a:t> </a:t>
            </a:r>
            <a:r>
              <a:rPr lang="ru-RU" dirty="0" err="1" smtClean="0"/>
              <a:t>педагогтардың</a:t>
            </a:r>
            <a:r>
              <a:rPr lang="ru-RU" dirty="0" smtClean="0"/>
              <a:t> </a:t>
            </a:r>
            <a:r>
              <a:rPr lang="ru-RU" dirty="0" err="1" smtClean="0"/>
              <a:t>Республикалық</a:t>
            </a:r>
            <a:r>
              <a:rPr lang="ru-RU" dirty="0" smtClean="0"/>
              <a:t> </a:t>
            </a:r>
            <a:r>
              <a:rPr lang="ru-RU" dirty="0" err="1" smtClean="0"/>
              <a:t>байқауының</a:t>
            </a:r>
            <a:r>
              <a:rPr lang="ru-RU" dirty="0" smtClean="0"/>
              <a:t> </a:t>
            </a:r>
            <a:r>
              <a:rPr lang="ru-RU" dirty="0" err="1" smtClean="0"/>
              <a:t>аудандық</a:t>
            </a:r>
            <a:r>
              <a:rPr lang="ru-RU" dirty="0" smtClean="0"/>
              <a:t> </a:t>
            </a:r>
            <a:r>
              <a:rPr lang="ru-RU" dirty="0" err="1" smtClean="0"/>
              <a:t>кезеңінен</a:t>
            </a:r>
            <a:r>
              <a:rPr lang="ru-RU" dirty="0" smtClean="0"/>
              <a:t> </a:t>
            </a:r>
            <a:r>
              <a:rPr lang="ru-RU" dirty="0" err="1" smtClean="0"/>
              <a:t>Аманжол</a:t>
            </a:r>
            <a:r>
              <a:rPr lang="ru-RU" dirty="0" smtClean="0"/>
              <a:t> </a:t>
            </a:r>
            <a:r>
              <a:rPr lang="ru-RU" dirty="0" err="1" smtClean="0"/>
              <a:t>Асет</a:t>
            </a:r>
            <a:r>
              <a:rPr lang="ru-RU" dirty="0" smtClean="0"/>
              <a:t> </a:t>
            </a:r>
            <a:r>
              <a:rPr lang="ru-RU" dirty="0" err="1" smtClean="0"/>
              <a:t>Бахытұлы</a:t>
            </a:r>
            <a:r>
              <a:rPr lang="ru-RU" dirty="0" smtClean="0"/>
              <a:t> 1-орынды </a:t>
            </a:r>
            <a:r>
              <a:rPr lang="ru-RU" dirty="0" err="1" smtClean="0"/>
              <a:t>иеленді</a:t>
            </a:r>
            <a:r>
              <a:rPr lang="ru-RU" dirty="0" smtClean="0"/>
              <a:t>,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4531" y="2304256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25789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6989062"/>
            <a:ext cx="10329863" cy="210649"/>
          </a:xfrm>
          <a:custGeom>
            <a:avLst/>
            <a:gdLst/>
            <a:ahLst/>
            <a:cxnLst/>
            <a:rect l="l" t="t" r="r" b="b"/>
            <a:pathLst>
              <a:path w="18288000" h="300990">
                <a:moveTo>
                  <a:pt x="18287999" y="300422"/>
                </a:moveTo>
                <a:lnTo>
                  <a:pt x="0" y="30042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300422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6688" y="2912088"/>
            <a:ext cx="2313817" cy="875917"/>
          </a:xfrm>
          <a:custGeom>
            <a:avLst/>
            <a:gdLst/>
            <a:ahLst/>
            <a:cxnLst/>
            <a:rect l="l" t="t" r="r" b="b"/>
            <a:pathLst>
              <a:path w="4096385" h="1251585">
                <a:moveTo>
                  <a:pt x="3742151" y="1251556"/>
                </a:moveTo>
                <a:lnTo>
                  <a:pt x="364088" y="1251556"/>
                </a:lnTo>
                <a:lnTo>
                  <a:pt x="0" y="625778"/>
                </a:lnTo>
                <a:lnTo>
                  <a:pt x="364089" y="0"/>
                </a:lnTo>
                <a:lnTo>
                  <a:pt x="3742150" y="0"/>
                </a:lnTo>
                <a:lnTo>
                  <a:pt x="4096005" y="608187"/>
                </a:lnTo>
                <a:lnTo>
                  <a:pt x="4096005" y="643369"/>
                </a:lnTo>
                <a:lnTo>
                  <a:pt x="3742151" y="1251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Прямоугольник 43"/>
          <p:cNvSpPr/>
          <p:nvPr/>
        </p:nvSpPr>
        <p:spPr>
          <a:xfrm>
            <a:off x="516731" y="240372"/>
            <a:ext cx="44958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Соңғы </a:t>
            </a:r>
            <a:r>
              <a:rPr lang="kk-KZ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үш жылда техникалық және кәсіптік, орта білімнен кейінгі білім беру ұйымдарына түскен </a:t>
            </a:r>
            <a:endParaRPr lang="kk-KZ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kk-KZ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 түлектерінің үлесі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(соңғы үш жылдағы орташа арифметикалық </a:t>
            </a:r>
            <a:endParaRPr lang="kk-KZ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көрсеткіш </a:t>
            </a:r>
            <a:r>
              <a:rPr lang="kk-KZ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есептеледі)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89176" y="1618456"/>
            <a:ext cx="45233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ж  барлығы 14 оқушы орта білімнен кейінгі білім беру ұйымдарына түскен төмендегі 10 оқушы.71,42</a:t>
            </a:r>
            <a:r>
              <a:rPr lang="kk-K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ж  барлығы 14 оқушы орта білімнен кейінгі білім беру ұйымдарына түскен төмендегі 11 оқушы.78,57</a:t>
            </a:r>
            <a:r>
              <a:rPr lang="kk-K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ж  барлығы 14 оқушы орта білімнен кейінгі білім беру ұйымдарына түскен төмендегі 11 оқушы.78,57%.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93531" y="240371"/>
            <a:ext cx="44958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соңғы үш жылда техникалық және кәсіптік, орта білімнен кейінгі білім беру ұйымдарына түскен </a:t>
            </a:r>
          </a:p>
          <a:p>
            <a:pPr algn="ctr"/>
            <a:r>
              <a:rPr lang="kk-KZ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сынып түлектерінің үлесі </a:t>
            </a:r>
          </a:p>
          <a:p>
            <a:pPr algn="ctr"/>
            <a:r>
              <a:rPr lang="kk-KZ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(соңғы үш жылдағы орташа арифметикалық көрсеткіш есептеледі)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393531" y="1611363"/>
            <a:ext cx="4495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ж  барлығы 9 оқушы орта білімнен кейінгі білім беру ұйымдарына түскен төмендегі 2 оқушы.22,2</a:t>
            </a:r>
            <a:r>
              <a:rPr lang="kk-K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ж  барлығы 14 оқушы орта білімнен кейінгі білім беру ұйымдарына түскен төмендегі 3 оқушы.21,42</a:t>
            </a:r>
            <a:r>
              <a:rPr lang="kk-K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ж  барлығы 12 оқушы орта білімнен кейінгі білім беру ұйымдарына түскен төмендегі 1 оқушы.8,33%.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63" t="56284" r="33051" b="18978"/>
          <a:stretch/>
        </p:blipFill>
        <p:spPr bwMode="auto">
          <a:xfrm>
            <a:off x="1907448" y="4895056"/>
            <a:ext cx="5340713" cy="18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9993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6989062"/>
            <a:ext cx="10329863" cy="210649"/>
          </a:xfrm>
          <a:custGeom>
            <a:avLst/>
            <a:gdLst/>
            <a:ahLst/>
            <a:cxnLst/>
            <a:rect l="l" t="t" r="r" b="b"/>
            <a:pathLst>
              <a:path w="18288000" h="300990">
                <a:moveTo>
                  <a:pt x="18287999" y="300422"/>
                </a:moveTo>
                <a:lnTo>
                  <a:pt x="0" y="30042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300422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6688" y="2912088"/>
            <a:ext cx="2313817" cy="875917"/>
          </a:xfrm>
          <a:custGeom>
            <a:avLst/>
            <a:gdLst/>
            <a:ahLst/>
            <a:cxnLst/>
            <a:rect l="l" t="t" r="r" b="b"/>
            <a:pathLst>
              <a:path w="4096385" h="1251585">
                <a:moveTo>
                  <a:pt x="3742151" y="1251556"/>
                </a:moveTo>
                <a:lnTo>
                  <a:pt x="364088" y="1251556"/>
                </a:lnTo>
                <a:lnTo>
                  <a:pt x="0" y="625778"/>
                </a:lnTo>
                <a:lnTo>
                  <a:pt x="364089" y="0"/>
                </a:lnTo>
                <a:lnTo>
                  <a:pt x="3742150" y="0"/>
                </a:lnTo>
                <a:lnTo>
                  <a:pt x="4096005" y="608187"/>
                </a:lnTo>
                <a:lnTo>
                  <a:pt x="4096005" y="643369"/>
                </a:lnTo>
                <a:lnTo>
                  <a:pt x="3742151" y="1251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Прямоугольник 43"/>
          <p:cNvSpPr/>
          <p:nvPr/>
        </p:nvSpPr>
        <p:spPr>
          <a:xfrm>
            <a:off x="516731" y="240372"/>
            <a:ext cx="7315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kk-KZ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оғары оқу орындарына түскен түлектердің үлесі</a:t>
            </a:r>
          </a:p>
          <a:p>
            <a:pPr algn="ctr"/>
            <a:r>
              <a:rPr lang="kk-KZ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(соңғы үш жылдағы орташа </a:t>
            </a:r>
          </a:p>
          <a:p>
            <a:pPr algn="ctr"/>
            <a:r>
              <a:rPr lang="kk-KZ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арифметикалық көрсеткіш есептеледі)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82" t="30085" r="26792" b="20609"/>
          <a:stretch/>
        </p:blipFill>
        <p:spPr bwMode="auto">
          <a:xfrm>
            <a:off x="897731" y="1553908"/>
            <a:ext cx="6705600" cy="429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4119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3448" y="3129752"/>
            <a:ext cx="3611148" cy="86964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2800" spc="166" dirty="0" smtClean="0"/>
              <a:t>Назарларыңызға рахмет!</a:t>
            </a:r>
            <a:endParaRPr sz="2800" dirty="0">
              <a:latin typeface="Wingdings 3" panose="05040102010807070707" pitchFamily="18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989069"/>
            <a:ext cx="10329863" cy="210649"/>
          </a:xfrm>
          <a:custGeom>
            <a:avLst/>
            <a:gdLst/>
            <a:ahLst/>
            <a:cxnLst/>
            <a:rect l="l" t="t" r="r" b="b"/>
            <a:pathLst>
              <a:path w="18288000" h="300990">
                <a:moveTo>
                  <a:pt x="18287999" y="300421"/>
                </a:moveTo>
                <a:lnTo>
                  <a:pt x="0" y="300421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300421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80535" y="4"/>
            <a:ext cx="4786887" cy="600832"/>
          </a:xfrm>
          <a:custGeom>
            <a:avLst/>
            <a:gdLst/>
            <a:ahLst/>
            <a:cxnLst/>
            <a:rect l="l" t="t" r="r" b="b"/>
            <a:pathLst>
              <a:path w="8474710" h="858519">
                <a:moveTo>
                  <a:pt x="0" y="0"/>
                </a:moveTo>
                <a:lnTo>
                  <a:pt x="8474229" y="0"/>
                </a:lnTo>
                <a:lnTo>
                  <a:pt x="7955726" y="857943"/>
                </a:lnTo>
                <a:lnTo>
                  <a:pt x="518503" y="857943"/>
                </a:lnTo>
                <a:lnTo>
                  <a:pt x="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67846"/>
            <a:ext cx="1088222" cy="1520745"/>
          </a:xfrm>
          <a:custGeom>
            <a:avLst/>
            <a:gdLst/>
            <a:ahLst/>
            <a:cxnLst/>
            <a:rect l="l" t="t" r="r" b="b"/>
            <a:pathLst>
              <a:path w="1926589" h="2172970">
                <a:moveTo>
                  <a:pt x="0" y="0"/>
                </a:moveTo>
                <a:lnTo>
                  <a:pt x="1926093" y="0"/>
                </a:lnTo>
                <a:lnTo>
                  <a:pt x="631688" y="2172890"/>
                </a:lnTo>
                <a:lnTo>
                  <a:pt x="0" y="2172890"/>
                </a:lnTo>
                <a:lnTo>
                  <a:pt x="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890835"/>
            <a:ext cx="388087" cy="1308765"/>
          </a:xfrm>
          <a:custGeom>
            <a:avLst/>
            <a:gdLst/>
            <a:ahLst/>
            <a:cxnLst/>
            <a:rect l="l" t="t" r="r" b="b"/>
            <a:pathLst>
              <a:path w="687070" h="1870075">
                <a:moveTo>
                  <a:pt x="0" y="1869665"/>
                </a:moveTo>
                <a:lnTo>
                  <a:pt x="0" y="0"/>
                </a:lnTo>
                <a:lnTo>
                  <a:pt x="686785" y="409122"/>
                </a:lnTo>
                <a:lnTo>
                  <a:pt x="686785" y="1730263"/>
                </a:lnTo>
                <a:lnTo>
                  <a:pt x="452774" y="1869665"/>
                </a:lnTo>
                <a:lnTo>
                  <a:pt x="0" y="1869665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39847" y="5889218"/>
            <a:ext cx="390239" cy="1310095"/>
          </a:xfrm>
          <a:custGeom>
            <a:avLst/>
            <a:gdLst/>
            <a:ahLst/>
            <a:cxnLst/>
            <a:rect l="l" t="t" r="r" b="b"/>
            <a:pathLst>
              <a:path w="690880" h="1871979">
                <a:moveTo>
                  <a:pt x="690485" y="0"/>
                </a:moveTo>
                <a:lnTo>
                  <a:pt x="690485" y="1871981"/>
                </a:lnTo>
                <a:lnTo>
                  <a:pt x="234199" y="1871981"/>
                </a:lnTo>
                <a:lnTo>
                  <a:pt x="0" y="1732466"/>
                </a:lnTo>
                <a:lnTo>
                  <a:pt x="0" y="411326"/>
                </a:lnTo>
                <a:lnTo>
                  <a:pt x="690485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2"/>
            <a:ext cx="10329863" cy="1688729"/>
          </a:xfrm>
          <a:custGeom>
            <a:avLst/>
            <a:gdLst/>
            <a:ahLst/>
            <a:cxnLst/>
            <a:rect l="l" t="t" r="r" b="b"/>
            <a:pathLst>
              <a:path w="18288000" h="2413000">
                <a:moveTo>
                  <a:pt x="18287988" y="0"/>
                </a:moveTo>
                <a:lnTo>
                  <a:pt x="0" y="0"/>
                </a:lnTo>
                <a:lnTo>
                  <a:pt x="0" y="325513"/>
                </a:lnTo>
                <a:lnTo>
                  <a:pt x="16414801" y="325513"/>
                </a:lnTo>
                <a:lnTo>
                  <a:pt x="17658169" y="2412720"/>
                </a:lnTo>
                <a:lnTo>
                  <a:pt x="18287988" y="2412720"/>
                </a:lnTo>
                <a:lnTo>
                  <a:pt x="18287988" y="325513"/>
                </a:lnTo>
                <a:lnTo>
                  <a:pt x="18287988" y="239826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05244" y="1639513"/>
            <a:ext cx="7998287" cy="421893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/>
          <a:p>
            <a:pPr marL="8569" algn="ctr">
              <a:spcBef>
                <a:spcPts val="769"/>
              </a:spcBef>
            </a:pPr>
            <a:r>
              <a:rPr lang="kk-KZ" sz="2100" spc="-62" dirty="0" smtClean="0">
                <a:latin typeface="Verdana"/>
                <a:cs typeface="Verdana"/>
              </a:rPr>
              <a:t>Кәсіби бағдар жұмысы жөніндегі ережені дайындау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1789" y="844376"/>
            <a:ext cx="8158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Кәсіби</a:t>
            </a:r>
            <a:r>
              <a:rPr lang="ru-RU" sz="360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бағдар</a:t>
            </a:r>
            <a:r>
              <a:rPr lang="ru-RU" sz="360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жұмысының</a:t>
            </a:r>
            <a:r>
              <a:rPr lang="ru-RU" sz="3600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алгоритмі</a:t>
            </a:r>
            <a:endParaRPr lang="ru-RU" sz="3600" i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object 9"/>
          <p:cNvSpPr txBox="1">
            <a:spLocks/>
          </p:cNvSpPr>
          <p:nvPr/>
        </p:nvSpPr>
        <p:spPr>
          <a:xfrm>
            <a:off x="1191678" y="2183176"/>
            <a:ext cx="7998287" cy="375727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1800" kern="0" spc="-62" dirty="0" smtClean="0">
                <a:latin typeface="Verdana"/>
                <a:cs typeface="Verdana"/>
              </a:rPr>
              <a:t>Кеңес құру, жауапты тұлғаларды бұйрық бойынша бекіту</a:t>
            </a:r>
            <a:endParaRPr lang="kk-KZ" sz="1800" kern="0" dirty="0">
              <a:latin typeface="Verdana"/>
              <a:cs typeface="Verdana"/>
            </a:endParaRPr>
          </a:p>
        </p:txBody>
      </p:sp>
      <p:sp>
        <p:nvSpPr>
          <p:cNvPr id="17" name="object 9"/>
          <p:cNvSpPr txBox="1">
            <a:spLocks/>
          </p:cNvSpPr>
          <p:nvPr/>
        </p:nvSpPr>
        <p:spPr>
          <a:xfrm>
            <a:off x="1191678" y="2685256"/>
            <a:ext cx="7998287" cy="421893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2100" kern="0" spc="-62" dirty="0" smtClean="0">
                <a:latin typeface="Verdana"/>
                <a:cs typeface="Verdana"/>
              </a:rPr>
              <a:t>Кәсіби бағдар беру кабинетін (стенд) жабдықтау</a:t>
            </a:r>
            <a:endParaRPr lang="kk-KZ" sz="2100" kern="0" dirty="0">
              <a:latin typeface="Verdana"/>
              <a:cs typeface="Verdana"/>
            </a:endParaRPr>
          </a:p>
        </p:txBody>
      </p:sp>
      <p:sp>
        <p:nvSpPr>
          <p:cNvPr id="18" name="object 9"/>
          <p:cNvSpPr txBox="1">
            <a:spLocks/>
          </p:cNvSpPr>
          <p:nvPr/>
        </p:nvSpPr>
        <p:spPr>
          <a:xfrm>
            <a:off x="1191678" y="3289010"/>
            <a:ext cx="7998287" cy="421893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2100" kern="0" spc="-62" dirty="0" smtClean="0">
                <a:latin typeface="Verdana"/>
                <a:cs typeface="Verdana"/>
              </a:rPr>
              <a:t>Кәсіби бағдар беру жұмысының жоспарын құру</a:t>
            </a:r>
            <a:endParaRPr lang="kk-KZ" sz="2100" kern="0" dirty="0">
              <a:latin typeface="Verdana"/>
              <a:cs typeface="Verdana"/>
            </a:endParaRPr>
          </a:p>
        </p:txBody>
      </p:sp>
      <p:sp>
        <p:nvSpPr>
          <p:cNvPr id="19" name="object 9"/>
          <p:cNvSpPr txBox="1">
            <a:spLocks/>
          </p:cNvSpPr>
          <p:nvPr/>
        </p:nvSpPr>
        <p:spPr>
          <a:xfrm>
            <a:off x="1165787" y="5257052"/>
            <a:ext cx="7998287" cy="421893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2100" kern="0" spc="-62" dirty="0" smtClean="0">
                <a:latin typeface="Verdana"/>
                <a:cs typeface="Verdana"/>
              </a:rPr>
              <a:t>Түлектер туралы мәліметтер жинақтау</a:t>
            </a:r>
            <a:endParaRPr lang="kk-KZ" sz="2100" kern="0" dirty="0">
              <a:latin typeface="Verdana"/>
              <a:cs typeface="Verdana"/>
            </a:endParaRPr>
          </a:p>
        </p:txBody>
      </p:sp>
      <p:sp>
        <p:nvSpPr>
          <p:cNvPr id="20" name="object 9"/>
          <p:cNvSpPr txBox="1">
            <a:spLocks/>
          </p:cNvSpPr>
          <p:nvPr/>
        </p:nvSpPr>
        <p:spPr>
          <a:xfrm>
            <a:off x="1191678" y="4717168"/>
            <a:ext cx="7998287" cy="421893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2100" kern="0" spc="-62" dirty="0" smtClean="0">
                <a:latin typeface="Verdana"/>
                <a:cs typeface="Verdana"/>
              </a:rPr>
              <a:t>Әлеуметтік серіктестердің тізімін құрастыру</a:t>
            </a:r>
            <a:endParaRPr lang="kk-KZ" sz="2100" kern="0" dirty="0">
              <a:latin typeface="Verdana"/>
              <a:cs typeface="Verdana"/>
            </a:endParaRPr>
          </a:p>
        </p:txBody>
      </p:sp>
      <p:sp>
        <p:nvSpPr>
          <p:cNvPr id="21" name="object 9"/>
          <p:cNvSpPr txBox="1">
            <a:spLocks/>
          </p:cNvSpPr>
          <p:nvPr/>
        </p:nvSpPr>
        <p:spPr>
          <a:xfrm>
            <a:off x="1174834" y="3863303"/>
            <a:ext cx="7998287" cy="745059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2100" kern="0" spc="-62" dirty="0" smtClean="0">
                <a:latin typeface="Verdana"/>
                <a:cs typeface="Verdana"/>
              </a:rPr>
              <a:t>Біріккен түрде іске асырылатын іс-шараларды ұйымдармен бекіту</a:t>
            </a:r>
            <a:endParaRPr lang="kk-KZ" sz="2100" kern="0" dirty="0">
              <a:latin typeface="Verdana"/>
              <a:cs typeface="Verdana"/>
            </a:endParaRPr>
          </a:p>
        </p:txBody>
      </p:sp>
      <p:sp>
        <p:nvSpPr>
          <p:cNvPr id="22" name="object 9"/>
          <p:cNvSpPr txBox="1">
            <a:spLocks/>
          </p:cNvSpPr>
          <p:nvPr/>
        </p:nvSpPr>
        <p:spPr>
          <a:xfrm>
            <a:off x="1139652" y="5843781"/>
            <a:ext cx="7998287" cy="421893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2100" kern="0" spc="-62" dirty="0" smtClean="0">
                <a:latin typeface="Verdana"/>
                <a:cs typeface="Verdana"/>
              </a:rPr>
              <a:t>Сынып сағаттарының тізімін әзірлеу</a:t>
            </a:r>
            <a:endParaRPr lang="kk-KZ" sz="2100" kern="0" dirty="0">
              <a:latin typeface="Verdana"/>
              <a:cs typeface="Verdana"/>
            </a:endParaRPr>
          </a:p>
        </p:txBody>
      </p:sp>
      <p:sp>
        <p:nvSpPr>
          <p:cNvPr id="23" name="object 9"/>
          <p:cNvSpPr txBox="1">
            <a:spLocks/>
          </p:cNvSpPr>
          <p:nvPr/>
        </p:nvSpPr>
        <p:spPr>
          <a:xfrm>
            <a:off x="1139651" y="6418074"/>
            <a:ext cx="7998287" cy="421893"/>
          </a:xfrm>
          <a:prstGeom prst="rect">
            <a:avLst/>
          </a:prstGeom>
          <a:solidFill>
            <a:srgbClr val="005891"/>
          </a:solidFill>
        </p:spPr>
        <p:txBody>
          <a:bodyPr vert="horz" wrap="square" lIns="0" tIns="97773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569" algn="ctr" defTabSz="914400">
              <a:spcBef>
                <a:spcPts val="769"/>
              </a:spcBef>
            </a:pPr>
            <a:r>
              <a:rPr lang="kk-KZ" sz="2100" kern="0" spc="-62" dirty="0" smtClean="0">
                <a:latin typeface="Verdana"/>
                <a:cs typeface="Verdana"/>
              </a:rPr>
              <a:t>Мониторинг</a:t>
            </a:r>
            <a:endParaRPr lang="kk-KZ" sz="2100" kern="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44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974" y="0"/>
            <a:ext cx="10296147" cy="1914038"/>
            <a:chOff x="60147" y="1"/>
            <a:chExt cx="18228310" cy="2734945"/>
          </a:xfrm>
        </p:grpSpPr>
        <p:sp>
          <p:nvSpPr>
            <p:cNvPr id="3" name="object 3"/>
            <p:cNvSpPr/>
            <p:nvPr/>
          </p:nvSpPr>
          <p:spPr>
            <a:xfrm>
              <a:off x="60147" y="11"/>
              <a:ext cx="18228310" cy="2734945"/>
            </a:xfrm>
            <a:custGeom>
              <a:avLst/>
              <a:gdLst/>
              <a:ahLst/>
              <a:cxnLst/>
              <a:rect l="l" t="t" r="r" b="b"/>
              <a:pathLst>
                <a:path w="18228310" h="2734945">
                  <a:moveTo>
                    <a:pt x="18227853" y="0"/>
                  </a:moveTo>
                  <a:lnTo>
                    <a:pt x="12903086" y="0"/>
                  </a:lnTo>
                  <a:lnTo>
                    <a:pt x="12251385" y="671550"/>
                  </a:lnTo>
                  <a:lnTo>
                    <a:pt x="2002917" y="671550"/>
                  </a:lnTo>
                  <a:lnTo>
                    <a:pt x="0" y="2734614"/>
                  </a:lnTo>
                  <a:lnTo>
                    <a:pt x="11205883" y="2734614"/>
                  </a:lnTo>
                  <a:lnTo>
                    <a:pt x="12201271" y="1709331"/>
                  </a:lnTo>
                  <a:lnTo>
                    <a:pt x="18227853" y="1709331"/>
                  </a:lnTo>
                  <a:lnTo>
                    <a:pt x="18227853" y="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370852" y="671555"/>
              <a:ext cx="5917565" cy="892175"/>
            </a:xfrm>
            <a:custGeom>
              <a:avLst/>
              <a:gdLst/>
              <a:ahLst/>
              <a:cxnLst/>
              <a:rect l="l" t="t" r="r" b="b"/>
              <a:pathLst>
                <a:path w="5917565" h="892175">
                  <a:moveTo>
                    <a:pt x="5917147" y="891578"/>
                  </a:moveTo>
                  <a:lnTo>
                    <a:pt x="0" y="891578"/>
                  </a:lnTo>
                  <a:lnTo>
                    <a:pt x="865584" y="0"/>
                  </a:lnTo>
                  <a:lnTo>
                    <a:pt x="5917147" y="0"/>
                  </a:lnTo>
                  <a:lnTo>
                    <a:pt x="5917147" y="891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6989062"/>
            <a:ext cx="10329863" cy="210649"/>
          </a:xfrm>
          <a:custGeom>
            <a:avLst/>
            <a:gdLst/>
            <a:ahLst/>
            <a:cxnLst/>
            <a:rect l="l" t="t" r="r" b="b"/>
            <a:pathLst>
              <a:path w="18288000" h="300990">
                <a:moveTo>
                  <a:pt x="18287999" y="300422"/>
                </a:moveTo>
                <a:lnTo>
                  <a:pt x="0" y="30042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300422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81055" y="2867691"/>
            <a:ext cx="2570988" cy="964798"/>
            <a:chOff x="1028700" y="4097602"/>
            <a:chExt cx="4551680" cy="1378585"/>
          </a:xfrm>
        </p:grpSpPr>
        <p:sp>
          <p:nvSpPr>
            <p:cNvPr id="7" name="object 7"/>
            <p:cNvSpPr/>
            <p:nvPr/>
          </p:nvSpPr>
          <p:spPr>
            <a:xfrm>
              <a:off x="1028700" y="4097602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5">
                  <a:moveTo>
                    <a:pt x="4150083" y="1378434"/>
                  </a:moveTo>
                  <a:lnTo>
                    <a:pt x="400999" y="1378434"/>
                  </a:lnTo>
                  <a:lnTo>
                    <a:pt x="0" y="689217"/>
                  </a:lnTo>
                  <a:lnTo>
                    <a:pt x="400999" y="0"/>
                  </a:lnTo>
                  <a:lnTo>
                    <a:pt x="4150083" y="0"/>
                  </a:lnTo>
                  <a:lnTo>
                    <a:pt x="4551082" y="689217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51121" y="4161042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5" h="1251585">
                  <a:moveTo>
                    <a:pt x="3742151" y="1251556"/>
                  </a:moveTo>
                  <a:lnTo>
                    <a:pt x="364088" y="1251556"/>
                  </a:lnTo>
                  <a:lnTo>
                    <a:pt x="0" y="625778"/>
                  </a:lnTo>
                  <a:lnTo>
                    <a:pt x="364089" y="0"/>
                  </a:lnTo>
                  <a:lnTo>
                    <a:pt x="3742150" y="0"/>
                  </a:lnTo>
                  <a:lnTo>
                    <a:pt x="4096005" y="608187"/>
                  </a:lnTo>
                  <a:lnTo>
                    <a:pt x="4096005" y="643369"/>
                  </a:lnTo>
                  <a:lnTo>
                    <a:pt x="3742151" y="1251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896553" y="2156673"/>
            <a:ext cx="2570988" cy="964798"/>
            <a:chOff x="6868458" y="4097602"/>
            <a:chExt cx="4551680" cy="1378585"/>
          </a:xfrm>
        </p:grpSpPr>
        <p:sp>
          <p:nvSpPr>
            <p:cNvPr id="11" name="object 11"/>
            <p:cNvSpPr/>
            <p:nvPr/>
          </p:nvSpPr>
          <p:spPr>
            <a:xfrm>
              <a:off x="6868458" y="4097602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5">
                  <a:moveTo>
                    <a:pt x="4150083" y="1378434"/>
                  </a:moveTo>
                  <a:lnTo>
                    <a:pt x="400999" y="1378434"/>
                  </a:lnTo>
                  <a:lnTo>
                    <a:pt x="0" y="689217"/>
                  </a:lnTo>
                  <a:lnTo>
                    <a:pt x="400999" y="0"/>
                  </a:lnTo>
                  <a:lnTo>
                    <a:pt x="4150083" y="0"/>
                  </a:lnTo>
                  <a:lnTo>
                    <a:pt x="4551082" y="689217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90880" y="4161042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4" h="1251585">
                  <a:moveTo>
                    <a:pt x="3742150" y="1251556"/>
                  </a:moveTo>
                  <a:lnTo>
                    <a:pt x="364088" y="1251556"/>
                  </a:lnTo>
                  <a:lnTo>
                    <a:pt x="0" y="625779"/>
                  </a:lnTo>
                  <a:lnTo>
                    <a:pt x="364088" y="0"/>
                  </a:lnTo>
                  <a:lnTo>
                    <a:pt x="3742149" y="0"/>
                  </a:lnTo>
                  <a:lnTo>
                    <a:pt x="4096005" y="608187"/>
                  </a:lnTo>
                  <a:lnTo>
                    <a:pt x="4096005" y="643369"/>
                  </a:lnTo>
                  <a:lnTo>
                    <a:pt x="3742150" y="1251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266527" y="2265763"/>
            <a:ext cx="1831040" cy="746532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1600" spc="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Директордың тәрбие ісі жөніндегі орынбасары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178156" y="2867691"/>
            <a:ext cx="2570988" cy="964798"/>
            <a:chOff x="12708215" y="4097602"/>
            <a:chExt cx="4551680" cy="1378585"/>
          </a:xfrm>
        </p:grpSpPr>
        <p:sp>
          <p:nvSpPr>
            <p:cNvPr id="15" name="object 15"/>
            <p:cNvSpPr/>
            <p:nvPr/>
          </p:nvSpPr>
          <p:spPr>
            <a:xfrm>
              <a:off x="12708215" y="4097602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5">
                  <a:moveTo>
                    <a:pt x="4150083" y="1378434"/>
                  </a:moveTo>
                  <a:lnTo>
                    <a:pt x="400998" y="1378434"/>
                  </a:lnTo>
                  <a:lnTo>
                    <a:pt x="0" y="689218"/>
                  </a:lnTo>
                  <a:lnTo>
                    <a:pt x="400998" y="0"/>
                  </a:lnTo>
                  <a:lnTo>
                    <a:pt x="4150083" y="0"/>
                  </a:lnTo>
                  <a:lnTo>
                    <a:pt x="4551082" y="689216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30636" y="4161042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4" h="1251585">
                  <a:moveTo>
                    <a:pt x="3742150" y="1251556"/>
                  </a:moveTo>
                  <a:lnTo>
                    <a:pt x="364089" y="1251556"/>
                  </a:lnTo>
                  <a:lnTo>
                    <a:pt x="0" y="625778"/>
                  </a:lnTo>
                  <a:lnTo>
                    <a:pt x="364089" y="0"/>
                  </a:lnTo>
                  <a:lnTo>
                    <a:pt x="3742150" y="0"/>
                  </a:lnTo>
                  <a:lnTo>
                    <a:pt x="4096005" y="608187"/>
                  </a:lnTo>
                  <a:lnTo>
                    <a:pt x="4096005" y="643369"/>
                  </a:lnTo>
                  <a:lnTo>
                    <a:pt x="3742150" y="1251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536845" y="3161238"/>
            <a:ext cx="1853278" cy="30025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1900" spc="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Кітапханашы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11964" y="3976956"/>
            <a:ext cx="2570988" cy="964798"/>
            <a:chOff x="1028700" y="6691340"/>
            <a:chExt cx="4551680" cy="1378585"/>
          </a:xfrm>
        </p:grpSpPr>
        <p:sp>
          <p:nvSpPr>
            <p:cNvPr id="19" name="object 19"/>
            <p:cNvSpPr/>
            <p:nvPr/>
          </p:nvSpPr>
          <p:spPr>
            <a:xfrm>
              <a:off x="1028700" y="6691340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4">
                  <a:moveTo>
                    <a:pt x="4150083" y="1378434"/>
                  </a:moveTo>
                  <a:lnTo>
                    <a:pt x="400999" y="1378434"/>
                  </a:lnTo>
                  <a:lnTo>
                    <a:pt x="0" y="689217"/>
                  </a:lnTo>
                  <a:lnTo>
                    <a:pt x="400999" y="0"/>
                  </a:lnTo>
                  <a:lnTo>
                    <a:pt x="4150083" y="0"/>
                  </a:lnTo>
                  <a:lnTo>
                    <a:pt x="4551082" y="689217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51121" y="6754779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5" h="1251584">
                  <a:moveTo>
                    <a:pt x="3742150" y="1251557"/>
                  </a:moveTo>
                  <a:lnTo>
                    <a:pt x="364089" y="1251557"/>
                  </a:lnTo>
                  <a:lnTo>
                    <a:pt x="0" y="625778"/>
                  </a:lnTo>
                  <a:lnTo>
                    <a:pt x="364089" y="0"/>
                  </a:lnTo>
                  <a:lnTo>
                    <a:pt x="3742150" y="0"/>
                  </a:lnTo>
                  <a:lnTo>
                    <a:pt x="4096005" y="608186"/>
                  </a:lnTo>
                  <a:lnTo>
                    <a:pt x="4096005" y="643369"/>
                  </a:lnTo>
                  <a:lnTo>
                    <a:pt x="3742150" y="125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38473" y="4134665"/>
            <a:ext cx="1947968" cy="654199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1400" spc="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Директордың ғылыми-әдістемелік және оқу ісі жөніндегі орынбасары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001077" y="3494557"/>
            <a:ext cx="2570988" cy="964798"/>
            <a:chOff x="6868458" y="6691340"/>
            <a:chExt cx="4551680" cy="1378585"/>
          </a:xfrm>
        </p:grpSpPr>
        <p:sp>
          <p:nvSpPr>
            <p:cNvPr id="23" name="object 23"/>
            <p:cNvSpPr/>
            <p:nvPr/>
          </p:nvSpPr>
          <p:spPr>
            <a:xfrm>
              <a:off x="6868458" y="6691340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4">
                  <a:moveTo>
                    <a:pt x="4150083" y="1378434"/>
                  </a:moveTo>
                  <a:lnTo>
                    <a:pt x="400999" y="1378434"/>
                  </a:lnTo>
                  <a:lnTo>
                    <a:pt x="0" y="689218"/>
                  </a:lnTo>
                  <a:lnTo>
                    <a:pt x="400999" y="0"/>
                  </a:lnTo>
                  <a:lnTo>
                    <a:pt x="4150083" y="0"/>
                  </a:lnTo>
                  <a:lnTo>
                    <a:pt x="4551082" y="689217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90880" y="6754779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4" h="1251584">
                  <a:moveTo>
                    <a:pt x="3742149" y="1251557"/>
                  </a:moveTo>
                  <a:lnTo>
                    <a:pt x="364088" y="1251557"/>
                  </a:lnTo>
                  <a:lnTo>
                    <a:pt x="0" y="625778"/>
                  </a:lnTo>
                  <a:lnTo>
                    <a:pt x="364088" y="0"/>
                  </a:lnTo>
                  <a:lnTo>
                    <a:pt x="3742149" y="0"/>
                  </a:lnTo>
                  <a:lnTo>
                    <a:pt x="4096005" y="608187"/>
                  </a:lnTo>
                  <a:lnTo>
                    <a:pt x="4096005" y="643368"/>
                  </a:lnTo>
                  <a:lnTo>
                    <a:pt x="3742149" y="125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206060" y="3736418"/>
            <a:ext cx="2161022" cy="513135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1600" spc="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</a:p>
          <a:p>
            <a:pPr marL="7792" algn="ctr">
              <a:spcBef>
                <a:spcPts val="62"/>
              </a:spcBef>
            </a:pPr>
            <a:r>
              <a:rPr lang="kk-KZ" sz="1600" spc="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262138" y="3948588"/>
            <a:ext cx="2570988" cy="964798"/>
            <a:chOff x="12708215" y="6691340"/>
            <a:chExt cx="4551680" cy="1378585"/>
          </a:xfrm>
        </p:grpSpPr>
        <p:sp>
          <p:nvSpPr>
            <p:cNvPr id="27" name="object 27"/>
            <p:cNvSpPr/>
            <p:nvPr/>
          </p:nvSpPr>
          <p:spPr>
            <a:xfrm>
              <a:off x="12708215" y="6691340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4">
                  <a:moveTo>
                    <a:pt x="4150083" y="1378434"/>
                  </a:moveTo>
                  <a:lnTo>
                    <a:pt x="400998" y="1378434"/>
                  </a:lnTo>
                  <a:lnTo>
                    <a:pt x="0" y="689218"/>
                  </a:lnTo>
                  <a:lnTo>
                    <a:pt x="400998" y="0"/>
                  </a:lnTo>
                  <a:lnTo>
                    <a:pt x="4150083" y="0"/>
                  </a:lnTo>
                  <a:lnTo>
                    <a:pt x="4551082" y="689216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930636" y="6754779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4" h="1251584">
                  <a:moveTo>
                    <a:pt x="3742150" y="1251557"/>
                  </a:moveTo>
                  <a:lnTo>
                    <a:pt x="364089" y="1251557"/>
                  </a:lnTo>
                  <a:lnTo>
                    <a:pt x="0" y="625778"/>
                  </a:lnTo>
                  <a:lnTo>
                    <a:pt x="364089" y="0"/>
                  </a:lnTo>
                  <a:lnTo>
                    <a:pt x="3742150" y="0"/>
                  </a:lnTo>
                  <a:lnTo>
                    <a:pt x="4096005" y="608186"/>
                  </a:lnTo>
                  <a:lnTo>
                    <a:pt x="4096005" y="643369"/>
                  </a:lnTo>
                  <a:lnTo>
                    <a:pt x="3742150" y="125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558936" y="4309184"/>
            <a:ext cx="1971486" cy="30025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1900" spc="4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 жетекшісі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203623" y="709329"/>
            <a:ext cx="5123684" cy="1115864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>
              <a:spcBef>
                <a:spcPts val="62"/>
              </a:spcBef>
            </a:pPr>
            <a:r>
              <a:rPr lang="kk-KZ" sz="3600" spc="-33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бағдар беру жұмысының ішкі саласы</a:t>
            </a:r>
            <a:endParaRPr sz="3600" spc="-3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13"/>
          <p:cNvSpPr txBox="1"/>
          <p:nvPr/>
        </p:nvSpPr>
        <p:spPr>
          <a:xfrm>
            <a:off x="951029" y="3130712"/>
            <a:ext cx="1831040" cy="315645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2000" spc="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Пән мұғалімдері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object 18"/>
          <p:cNvGrpSpPr/>
          <p:nvPr/>
        </p:nvGrpSpPr>
        <p:grpSpPr>
          <a:xfrm>
            <a:off x="663638" y="5114369"/>
            <a:ext cx="2570988" cy="964798"/>
            <a:chOff x="1028700" y="6691340"/>
            <a:chExt cx="4551680" cy="1378585"/>
          </a:xfrm>
        </p:grpSpPr>
        <p:sp>
          <p:nvSpPr>
            <p:cNvPr id="33" name="object 19"/>
            <p:cNvSpPr/>
            <p:nvPr/>
          </p:nvSpPr>
          <p:spPr>
            <a:xfrm>
              <a:off x="1028700" y="6691340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4">
                  <a:moveTo>
                    <a:pt x="4150083" y="1378434"/>
                  </a:moveTo>
                  <a:lnTo>
                    <a:pt x="400999" y="1378434"/>
                  </a:lnTo>
                  <a:lnTo>
                    <a:pt x="0" y="689217"/>
                  </a:lnTo>
                  <a:lnTo>
                    <a:pt x="400999" y="0"/>
                  </a:lnTo>
                  <a:lnTo>
                    <a:pt x="4150083" y="0"/>
                  </a:lnTo>
                  <a:lnTo>
                    <a:pt x="4551082" y="689217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0"/>
            <p:cNvSpPr/>
            <p:nvPr/>
          </p:nvSpPr>
          <p:spPr>
            <a:xfrm>
              <a:off x="1251121" y="6754779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5" h="1251584">
                  <a:moveTo>
                    <a:pt x="3742150" y="1251557"/>
                  </a:moveTo>
                  <a:lnTo>
                    <a:pt x="364089" y="1251557"/>
                  </a:lnTo>
                  <a:lnTo>
                    <a:pt x="0" y="625778"/>
                  </a:lnTo>
                  <a:lnTo>
                    <a:pt x="364089" y="0"/>
                  </a:lnTo>
                  <a:lnTo>
                    <a:pt x="3742150" y="0"/>
                  </a:lnTo>
                  <a:lnTo>
                    <a:pt x="4096005" y="608186"/>
                  </a:lnTo>
                  <a:lnTo>
                    <a:pt x="4096005" y="643369"/>
                  </a:lnTo>
                  <a:lnTo>
                    <a:pt x="3742150" y="125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21"/>
          <p:cNvSpPr txBox="1"/>
          <p:nvPr/>
        </p:nvSpPr>
        <p:spPr>
          <a:xfrm>
            <a:off x="960090" y="5418966"/>
            <a:ext cx="1947968" cy="30025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1900" spc="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object 26"/>
          <p:cNvGrpSpPr/>
          <p:nvPr/>
        </p:nvGrpSpPr>
        <p:grpSpPr>
          <a:xfrm>
            <a:off x="7303789" y="5100534"/>
            <a:ext cx="2570988" cy="964798"/>
            <a:chOff x="12708215" y="6691340"/>
            <a:chExt cx="4551680" cy="1378585"/>
          </a:xfrm>
        </p:grpSpPr>
        <p:sp>
          <p:nvSpPr>
            <p:cNvPr id="37" name="object 27"/>
            <p:cNvSpPr/>
            <p:nvPr/>
          </p:nvSpPr>
          <p:spPr>
            <a:xfrm>
              <a:off x="12708215" y="6691340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4">
                  <a:moveTo>
                    <a:pt x="4150083" y="1378434"/>
                  </a:moveTo>
                  <a:lnTo>
                    <a:pt x="400998" y="1378434"/>
                  </a:lnTo>
                  <a:lnTo>
                    <a:pt x="0" y="689218"/>
                  </a:lnTo>
                  <a:lnTo>
                    <a:pt x="400998" y="0"/>
                  </a:lnTo>
                  <a:lnTo>
                    <a:pt x="4150083" y="0"/>
                  </a:lnTo>
                  <a:lnTo>
                    <a:pt x="4551082" y="689216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8"/>
            <p:cNvSpPr/>
            <p:nvPr/>
          </p:nvSpPr>
          <p:spPr>
            <a:xfrm>
              <a:off x="12930636" y="6754779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4" h="1251584">
                  <a:moveTo>
                    <a:pt x="3742150" y="1251557"/>
                  </a:moveTo>
                  <a:lnTo>
                    <a:pt x="364089" y="1251557"/>
                  </a:lnTo>
                  <a:lnTo>
                    <a:pt x="0" y="625778"/>
                  </a:lnTo>
                  <a:lnTo>
                    <a:pt x="364089" y="0"/>
                  </a:lnTo>
                  <a:lnTo>
                    <a:pt x="3742150" y="0"/>
                  </a:lnTo>
                  <a:lnTo>
                    <a:pt x="4096005" y="608186"/>
                  </a:lnTo>
                  <a:lnTo>
                    <a:pt x="4096005" y="643369"/>
                  </a:lnTo>
                  <a:lnTo>
                    <a:pt x="3742150" y="125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29"/>
          <p:cNvSpPr txBox="1"/>
          <p:nvPr/>
        </p:nvSpPr>
        <p:spPr>
          <a:xfrm>
            <a:off x="7646120" y="5272772"/>
            <a:ext cx="1971486" cy="30025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1900" spc="4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Аға тәлімгер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object 22"/>
          <p:cNvGrpSpPr/>
          <p:nvPr/>
        </p:nvGrpSpPr>
        <p:grpSpPr>
          <a:xfrm>
            <a:off x="4022187" y="4868903"/>
            <a:ext cx="2570988" cy="964798"/>
            <a:chOff x="6868458" y="6691340"/>
            <a:chExt cx="4551680" cy="1378585"/>
          </a:xfrm>
        </p:grpSpPr>
        <p:sp>
          <p:nvSpPr>
            <p:cNvPr id="41" name="object 23"/>
            <p:cNvSpPr/>
            <p:nvPr/>
          </p:nvSpPr>
          <p:spPr>
            <a:xfrm>
              <a:off x="6868458" y="6691340"/>
              <a:ext cx="4551680" cy="1378585"/>
            </a:xfrm>
            <a:custGeom>
              <a:avLst/>
              <a:gdLst/>
              <a:ahLst/>
              <a:cxnLst/>
              <a:rect l="l" t="t" r="r" b="b"/>
              <a:pathLst>
                <a:path w="4551680" h="1378584">
                  <a:moveTo>
                    <a:pt x="4150083" y="1378434"/>
                  </a:moveTo>
                  <a:lnTo>
                    <a:pt x="400999" y="1378434"/>
                  </a:lnTo>
                  <a:lnTo>
                    <a:pt x="0" y="689218"/>
                  </a:lnTo>
                  <a:lnTo>
                    <a:pt x="400999" y="0"/>
                  </a:lnTo>
                  <a:lnTo>
                    <a:pt x="4150083" y="0"/>
                  </a:lnTo>
                  <a:lnTo>
                    <a:pt x="4551082" y="689217"/>
                  </a:lnTo>
                  <a:lnTo>
                    <a:pt x="4150083" y="1378434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/>
            <p:cNvSpPr/>
            <p:nvPr/>
          </p:nvSpPr>
          <p:spPr>
            <a:xfrm>
              <a:off x="7090880" y="6754779"/>
              <a:ext cx="4096385" cy="1251585"/>
            </a:xfrm>
            <a:custGeom>
              <a:avLst/>
              <a:gdLst/>
              <a:ahLst/>
              <a:cxnLst/>
              <a:rect l="l" t="t" r="r" b="b"/>
              <a:pathLst>
                <a:path w="4096384" h="1251584">
                  <a:moveTo>
                    <a:pt x="3742149" y="1251557"/>
                  </a:moveTo>
                  <a:lnTo>
                    <a:pt x="364088" y="1251557"/>
                  </a:lnTo>
                  <a:lnTo>
                    <a:pt x="0" y="625778"/>
                  </a:lnTo>
                  <a:lnTo>
                    <a:pt x="364088" y="0"/>
                  </a:lnTo>
                  <a:lnTo>
                    <a:pt x="3742149" y="0"/>
                  </a:lnTo>
                  <a:lnTo>
                    <a:pt x="4096005" y="608187"/>
                  </a:lnTo>
                  <a:lnTo>
                    <a:pt x="4096005" y="643368"/>
                  </a:lnTo>
                  <a:lnTo>
                    <a:pt x="3742149" y="125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25"/>
          <p:cNvSpPr txBox="1"/>
          <p:nvPr/>
        </p:nvSpPr>
        <p:spPr>
          <a:xfrm>
            <a:off x="4224005" y="5164877"/>
            <a:ext cx="2161022" cy="254089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1600" spc="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педагог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Гумырзак\Downloads\WhatsApp Image 2023-04-27 at 17.44.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57" y="170656"/>
            <a:ext cx="2480658" cy="371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умырзак\Downloads\WhatsApp Image 2023-04-27 at 17.39.0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931" y="1389856"/>
            <a:ext cx="3504913" cy="529043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7555757" cy="7199757"/>
            <a:chOff x="0" y="0"/>
            <a:chExt cx="13376719" cy="10287635"/>
          </a:xfrm>
        </p:grpSpPr>
        <p:sp>
          <p:nvSpPr>
            <p:cNvPr id="3" name="object 3"/>
            <p:cNvSpPr/>
            <p:nvPr/>
          </p:nvSpPr>
          <p:spPr>
            <a:xfrm>
              <a:off x="0" y="9305937"/>
              <a:ext cx="10885805" cy="981075"/>
            </a:xfrm>
            <a:custGeom>
              <a:avLst/>
              <a:gdLst/>
              <a:ahLst/>
              <a:cxnLst/>
              <a:rect l="l" t="t" r="r" b="b"/>
              <a:pathLst>
                <a:path w="10885805" h="981075">
                  <a:moveTo>
                    <a:pt x="10885272" y="0"/>
                  </a:moveTo>
                  <a:lnTo>
                    <a:pt x="8080794" y="0"/>
                  </a:lnTo>
                  <a:lnTo>
                    <a:pt x="7419975" y="680643"/>
                  </a:lnTo>
                  <a:lnTo>
                    <a:pt x="0" y="680643"/>
                  </a:lnTo>
                  <a:lnTo>
                    <a:pt x="0" y="981062"/>
                  </a:lnTo>
                  <a:lnTo>
                    <a:pt x="7128319" y="981062"/>
                  </a:lnTo>
                  <a:lnTo>
                    <a:pt x="9932797" y="981062"/>
                  </a:lnTo>
                  <a:lnTo>
                    <a:pt x="10143858" y="981062"/>
                  </a:lnTo>
                  <a:lnTo>
                    <a:pt x="10143858" y="763676"/>
                  </a:lnTo>
                  <a:lnTo>
                    <a:pt x="10885272" y="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134" y="0"/>
              <a:ext cx="13316585" cy="10287635"/>
            </a:xfrm>
            <a:custGeom>
              <a:avLst/>
              <a:gdLst/>
              <a:ahLst/>
              <a:cxnLst/>
              <a:rect l="l" t="t" r="r" b="b"/>
              <a:pathLst>
                <a:path w="13316585" h="10287635">
                  <a:moveTo>
                    <a:pt x="13316344" y="0"/>
                  </a:moveTo>
                  <a:lnTo>
                    <a:pt x="9808235" y="0"/>
                  </a:lnTo>
                  <a:lnTo>
                    <a:pt x="9156243" y="671563"/>
                  </a:lnTo>
                  <a:lnTo>
                    <a:pt x="2002929" y="671563"/>
                  </a:lnTo>
                  <a:lnTo>
                    <a:pt x="0" y="2734627"/>
                  </a:lnTo>
                  <a:lnTo>
                    <a:pt x="9536938" y="2734627"/>
                  </a:lnTo>
                  <a:lnTo>
                    <a:pt x="9536938" y="10287013"/>
                  </a:lnTo>
                  <a:lnTo>
                    <a:pt x="10067366" y="10287013"/>
                  </a:lnTo>
                  <a:lnTo>
                    <a:pt x="10067366" y="2246363"/>
                  </a:lnTo>
                  <a:lnTo>
                    <a:pt x="10592041" y="1705927"/>
                  </a:lnTo>
                  <a:lnTo>
                    <a:pt x="11660149" y="1705927"/>
                  </a:lnTo>
                  <a:lnTo>
                    <a:pt x="13316344" y="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73881" y="2792338"/>
            <a:ext cx="4148086" cy="2485469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2300" i="1" spc="-4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«Мамандықтар әлемін ашамыз» республикалық форумының облыстық іріктеу кезеңінің «Мамандық тұлғасы» номинациясы бойынша  </a:t>
            </a:r>
          </a:p>
          <a:p>
            <a:pPr marL="7792" algn="ctr">
              <a:spcBef>
                <a:spcPts val="62"/>
              </a:spcBef>
            </a:pPr>
            <a:r>
              <a:rPr lang="kk-KZ" sz="2300" i="1" spc="-4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орын иегері  6-сынып оқушысы </a:t>
            </a:r>
            <a:r>
              <a:rPr lang="kk-KZ" sz="2300" b="1" i="1" spc="-4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Бағдат Бөлебай</a:t>
            </a:r>
            <a:endParaRPr sz="1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5331" y="932656"/>
            <a:ext cx="43480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</a:t>
            </a:r>
            <a:r>
              <a:rPr lang="ru-RU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еспубликалық</a:t>
            </a:r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форум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5757" cy="7199757"/>
            <a:chOff x="0" y="0"/>
            <a:chExt cx="13376719" cy="10287635"/>
          </a:xfrm>
        </p:grpSpPr>
        <p:sp>
          <p:nvSpPr>
            <p:cNvPr id="3" name="object 3"/>
            <p:cNvSpPr/>
            <p:nvPr/>
          </p:nvSpPr>
          <p:spPr>
            <a:xfrm>
              <a:off x="0" y="9305937"/>
              <a:ext cx="10885805" cy="981075"/>
            </a:xfrm>
            <a:custGeom>
              <a:avLst/>
              <a:gdLst/>
              <a:ahLst/>
              <a:cxnLst/>
              <a:rect l="l" t="t" r="r" b="b"/>
              <a:pathLst>
                <a:path w="10885805" h="981075">
                  <a:moveTo>
                    <a:pt x="10885272" y="0"/>
                  </a:moveTo>
                  <a:lnTo>
                    <a:pt x="8080794" y="0"/>
                  </a:lnTo>
                  <a:lnTo>
                    <a:pt x="7419975" y="680643"/>
                  </a:lnTo>
                  <a:lnTo>
                    <a:pt x="0" y="680643"/>
                  </a:lnTo>
                  <a:lnTo>
                    <a:pt x="0" y="981062"/>
                  </a:lnTo>
                  <a:lnTo>
                    <a:pt x="7128319" y="981062"/>
                  </a:lnTo>
                  <a:lnTo>
                    <a:pt x="9932797" y="981062"/>
                  </a:lnTo>
                  <a:lnTo>
                    <a:pt x="10143858" y="981062"/>
                  </a:lnTo>
                  <a:lnTo>
                    <a:pt x="10143858" y="763676"/>
                  </a:lnTo>
                  <a:lnTo>
                    <a:pt x="10885272" y="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134" y="0"/>
              <a:ext cx="13316585" cy="10287635"/>
            </a:xfrm>
            <a:custGeom>
              <a:avLst/>
              <a:gdLst/>
              <a:ahLst/>
              <a:cxnLst/>
              <a:rect l="l" t="t" r="r" b="b"/>
              <a:pathLst>
                <a:path w="13316585" h="10287635">
                  <a:moveTo>
                    <a:pt x="13316344" y="0"/>
                  </a:moveTo>
                  <a:lnTo>
                    <a:pt x="9808235" y="0"/>
                  </a:lnTo>
                  <a:lnTo>
                    <a:pt x="9156243" y="671563"/>
                  </a:lnTo>
                  <a:lnTo>
                    <a:pt x="2002929" y="671563"/>
                  </a:lnTo>
                  <a:lnTo>
                    <a:pt x="0" y="2734627"/>
                  </a:lnTo>
                  <a:lnTo>
                    <a:pt x="9536938" y="2734627"/>
                  </a:lnTo>
                  <a:lnTo>
                    <a:pt x="9536938" y="10287013"/>
                  </a:lnTo>
                  <a:lnTo>
                    <a:pt x="10067366" y="10287013"/>
                  </a:lnTo>
                  <a:lnTo>
                    <a:pt x="10067366" y="2246363"/>
                  </a:lnTo>
                  <a:lnTo>
                    <a:pt x="10592041" y="1705927"/>
                  </a:lnTo>
                  <a:lnTo>
                    <a:pt x="11660149" y="1705927"/>
                  </a:lnTo>
                  <a:lnTo>
                    <a:pt x="13316344" y="0"/>
                  </a:lnTo>
                  <a:close/>
                </a:path>
              </a:pathLst>
            </a:custGeom>
            <a:solidFill>
              <a:srgbClr val="005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73881" y="2751615"/>
            <a:ext cx="4148086" cy="2485469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2300" i="1" spc="-4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«Мамандықтар әлемін ашамыз» республикалық форумының облыстық іріктеу кезеңінің «Болашақтың мамандығы» номинациясы бойынша  2 орын иегері  9-сынып оқушысы </a:t>
            </a:r>
            <a:r>
              <a:rPr lang="kk-KZ" sz="2300" b="1" i="1" spc="-4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Жалбыр Арайлым</a:t>
            </a:r>
            <a:endParaRPr sz="1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Гумырзак\Downloads\WhatsApp Image 2023-04-27 at 17.39.4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931" y="1483444"/>
            <a:ext cx="3228867" cy="502181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45331" y="932656"/>
            <a:ext cx="43480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</a:t>
            </a:r>
            <a:r>
              <a:rPr lang="ru-RU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еспубликалық</a:t>
            </a:r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форум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71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989069"/>
            <a:ext cx="10329863" cy="210649"/>
          </a:xfrm>
          <a:custGeom>
            <a:avLst/>
            <a:gdLst/>
            <a:ahLst/>
            <a:cxnLst/>
            <a:rect l="l" t="t" r="r" b="b"/>
            <a:pathLst>
              <a:path w="18288000" h="300990">
                <a:moveTo>
                  <a:pt x="18287999" y="300421"/>
                </a:moveTo>
                <a:lnTo>
                  <a:pt x="0" y="300421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300421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80535" y="4"/>
            <a:ext cx="4786887" cy="600832"/>
          </a:xfrm>
          <a:custGeom>
            <a:avLst/>
            <a:gdLst/>
            <a:ahLst/>
            <a:cxnLst/>
            <a:rect l="l" t="t" r="r" b="b"/>
            <a:pathLst>
              <a:path w="8474710" h="858519">
                <a:moveTo>
                  <a:pt x="0" y="0"/>
                </a:moveTo>
                <a:lnTo>
                  <a:pt x="8474229" y="0"/>
                </a:lnTo>
                <a:lnTo>
                  <a:pt x="7955726" y="857943"/>
                </a:lnTo>
                <a:lnTo>
                  <a:pt x="518503" y="857943"/>
                </a:lnTo>
                <a:lnTo>
                  <a:pt x="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67846"/>
            <a:ext cx="1088222" cy="1520745"/>
          </a:xfrm>
          <a:custGeom>
            <a:avLst/>
            <a:gdLst/>
            <a:ahLst/>
            <a:cxnLst/>
            <a:rect l="l" t="t" r="r" b="b"/>
            <a:pathLst>
              <a:path w="1926589" h="2172970">
                <a:moveTo>
                  <a:pt x="0" y="0"/>
                </a:moveTo>
                <a:lnTo>
                  <a:pt x="1926093" y="0"/>
                </a:lnTo>
                <a:lnTo>
                  <a:pt x="631688" y="2172890"/>
                </a:lnTo>
                <a:lnTo>
                  <a:pt x="0" y="2172890"/>
                </a:lnTo>
                <a:lnTo>
                  <a:pt x="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890835"/>
            <a:ext cx="388087" cy="1308765"/>
          </a:xfrm>
          <a:custGeom>
            <a:avLst/>
            <a:gdLst/>
            <a:ahLst/>
            <a:cxnLst/>
            <a:rect l="l" t="t" r="r" b="b"/>
            <a:pathLst>
              <a:path w="687070" h="1870075">
                <a:moveTo>
                  <a:pt x="0" y="1869665"/>
                </a:moveTo>
                <a:lnTo>
                  <a:pt x="0" y="0"/>
                </a:lnTo>
                <a:lnTo>
                  <a:pt x="686785" y="409122"/>
                </a:lnTo>
                <a:lnTo>
                  <a:pt x="686785" y="1730263"/>
                </a:lnTo>
                <a:lnTo>
                  <a:pt x="452774" y="1869665"/>
                </a:lnTo>
                <a:lnTo>
                  <a:pt x="0" y="1869665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39847" y="5889218"/>
            <a:ext cx="390239" cy="1310095"/>
          </a:xfrm>
          <a:custGeom>
            <a:avLst/>
            <a:gdLst/>
            <a:ahLst/>
            <a:cxnLst/>
            <a:rect l="l" t="t" r="r" b="b"/>
            <a:pathLst>
              <a:path w="690880" h="1871979">
                <a:moveTo>
                  <a:pt x="690485" y="0"/>
                </a:moveTo>
                <a:lnTo>
                  <a:pt x="690485" y="1871981"/>
                </a:lnTo>
                <a:lnTo>
                  <a:pt x="234199" y="1871981"/>
                </a:lnTo>
                <a:lnTo>
                  <a:pt x="0" y="1732466"/>
                </a:lnTo>
                <a:lnTo>
                  <a:pt x="0" y="411326"/>
                </a:lnTo>
                <a:lnTo>
                  <a:pt x="690485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2"/>
            <a:ext cx="10329863" cy="1688729"/>
          </a:xfrm>
          <a:custGeom>
            <a:avLst/>
            <a:gdLst/>
            <a:ahLst/>
            <a:cxnLst/>
            <a:rect l="l" t="t" r="r" b="b"/>
            <a:pathLst>
              <a:path w="18288000" h="2413000">
                <a:moveTo>
                  <a:pt x="18287988" y="0"/>
                </a:moveTo>
                <a:lnTo>
                  <a:pt x="0" y="0"/>
                </a:lnTo>
                <a:lnTo>
                  <a:pt x="0" y="325513"/>
                </a:lnTo>
                <a:lnTo>
                  <a:pt x="16414801" y="325513"/>
                </a:lnTo>
                <a:lnTo>
                  <a:pt x="17658169" y="2412720"/>
                </a:lnTo>
                <a:lnTo>
                  <a:pt x="18287988" y="2412720"/>
                </a:lnTo>
                <a:lnTo>
                  <a:pt x="18287988" y="325513"/>
                </a:lnTo>
                <a:lnTo>
                  <a:pt x="18287988" y="239826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C:\Users\Гумырзак\Downloads\WhatsApp Image 2023-04-27 at 17.42.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11" y="1688591"/>
            <a:ext cx="2970635" cy="413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умырзак\Downloads\WhatsApp Image 2023-04-27 at 17.42.5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131" y="1663820"/>
            <a:ext cx="2895600" cy="40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Гумырзак\Downloads\WhatsApp Image 2023-04-27 at 17.43.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5130" y="1663820"/>
            <a:ext cx="2824049" cy="40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666154" y="2913856"/>
            <a:ext cx="4005333" cy="2400061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marR="3116" indent="-390" algn="ctr">
              <a:lnSpc>
                <a:spcPct val="114599"/>
              </a:lnSpc>
              <a:spcBef>
                <a:spcPts val="62"/>
              </a:spcBef>
            </a:pPr>
            <a:r>
              <a:rPr lang="kk-KZ" sz="1900" i="1" spc="-6" dirty="0" smtClean="0">
                <a:latin typeface="Roboto"/>
                <a:ea typeface="NSimSun" panose="02010609030101010101" pitchFamily="49" charset="-122"/>
                <a:cs typeface="Roboto"/>
              </a:rPr>
              <a:t>Ақмола облысы ішкі істер бөлімі ұйымдастырған «Полиция-мемлекеттік қызметтің ерекше түрі» атты номинацияның </a:t>
            </a:r>
          </a:p>
          <a:p>
            <a:pPr marL="7792" marR="3116" indent="-390" algn="ctr">
              <a:lnSpc>
                <a:spcPct val="114599"/>
              </a:lnSpc>
              <a:spcBef>
                <a:spcPts val="62"/>
              </a:spcBef>
            </a:pPr>
            <a:r>
              <a:rPr lang="kk-KZ" sz="1900" i="1" spc="-6" dirty="0" smtClean="0">
                <a:latin typeface="Roboto"/>
                <a:ea typeface="NSimSun" panose="02010609030101010101" pitchFamily="49" charset="-122"/>
                <a:cs typeface="Roboto"/>
              </a:rPr>
              <a:t>3-дәрежелі дипломына иеленген </a:t>
            </a:r>
          </a:p>
          <a:p>
            <a:pPr marL="7792" marR="3116" indent="-390" algn="ctr">
              <a:lnSpc>
                <a:spcPct val="114599"/>
              </a:lnSpc>
              <a:spcBef>
                <a:spcPts val="62"/>
              </a:spcBef>
            </a:pPr>
            <a:r>
              <a:rPr lang="kk-KZ" sz="1900" i="1" spc="-6" dirty="0" smtClean="0">
                <a:latin typeface="Roboto"/>
                <a:ea typeface="NSimSun" panose="02010609030101010101" pitchFamily="49" charset="-122"/>
                <a:cs typeface="Roboto"/>
              </a:rPr>
              <a:t>5-сынып оқушысы </a:t>
            </a:r>
          </a:p>
          <a:p>
            <a:pPr marL="7792" marR="3116" indent="-390" algn="ctr">
              <a:lnSpc>
                <a:spcPct val="114599"/>
              </a:lnSpc>
              <a:spcBef>
                <a:spcPts val="62"/>
              </a:spcBef>
            </a:pPr>
            <a:r>
              <a:rPr lang="kk-KZ" sz="1900" i="1" spc="-6" dirty="0" smtClean="0">
                <a:latin typeface="Roboto"/>
                <a:ea typeface="NSimSun" panose="02010609030101010101" pitchFamily="49" charset="-122"/>
                <a:cs typeface="Roboto"/>
              </a:rPr>
              <a:t>Жетпыспай Бағдат</a:t>
            </a:r>
            <a:endParaRPr sz="1900" i="1" dirty="0">
              <a:latin typeface="NSimSun" panose="02010609030101010101" pitchFamily="49" charset="-122"/>
              <a:ea typeface="NSimSun" panose="02010609030101010101" pitchFamily="49" charset="-122"/>
              <a:cs typeface="Roboto"/>
            </a:endParaRPr>
          </a:p>
        </p:txBody>
      </p:sp>
      <p:pic>
        <p:nvPicPr>
          <p:cNvPr id="4098" name="Picture 2" descr="C:\Users\Гумырзак\Downloads\WhatsApp Image 2023-04-27 at 17.47.4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8" r="2569"/>
          <a:stretch/>
        </p:blipFill>
        <p:spPr bwMode="auto">
          <a:xfrm>
            <a:off x="653989" y="2609056"/>
            <a:ext cx="4274271" cy="3259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3931" y="977547"/>
            <a:ext cx="35591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Серіктес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ұйымдар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3499" y="522899"/>
            <a:ext cx="6809819" cy="1212774"/>
          </a:xfrm>
          <a:custGeom>
            <a:avLst/>
            <a:gdLst/>
            <a:ahLst/>
            <a:cxnLst/>
            <a:rect l="l" t="t" r="r" b="b"/>
            <a:pathLst>
              <a:path w="12056110" h="1732914">
                <a:moveTo>
                  <a:pt x="11258403" y="1732803"/>
                </a:moveTo>
                <a:lnTo>
                  <a:pt x="820801" y="1732803"/>
                </a:lnTo>
                <a:lnTo>
                  <a:pt x="0" y="0"/>
                </a:lnTo>
                <a:lnTo>
                  <a:pt x="12055525" y="0"/>
                </a:lnTo>
                <a:lnTo>
                  <a:pt x="12055525" y="49990"/>
                </a:lnTo>
                <a:lnTo>
                  <a:pt x="11258403" y="1732803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15117"/>
            <a:ext cx="10329863" cy="1084337"/>
          </a:xfrm>
          <a:custGeom>
            <a:avLst/>
            <a:gdLst/>
            <a:ahLst/>
            <a:cxnLst/>
            <a:rect l="l" t="t" r="r" b="b"/>
            <a:pathLst>
              <a:path w="18288000" h="1549400">
                <a:moveTo>
                  <a:pt x="18288000" y="0"/>
                </a:moveTo>
                <a:lnTo>
                  <a:pt x="16386988" y="1248778"/>
                </a:lnTo>
                <a:lnTo>
                  <a:pt x="13168503" y="1248778"/>
                </a:lnTo>
                <a:lnTo>
                  <a:pt x="12846698" y="716280"/>
                </a:lnTo>
                <a:lnTo>
                  <a:pt x="5409476" y="716280"/>
                </a:lnTo>
                <a:lnTo>
                  <a:pt x="5087645" y="1248778"/>
                </a:lnTo>
                <a:lnTo>
                  <a:pt x="1900986" y="1248778"/>
                </a:lnTo>
                <a:lnTo>
                  <a:pt x="0" y="0"/>
                </a:lnTo>
                <a:lnTo>
                  <a:pt x="0" y="1248778"/>
                </a:lnTo>
                <a:lnTo>
                  <a:pt x="0" y="1549196"/>
                </a:lnTo>
                <a:lnTo>
                  <a:pt x="2358313" y="1549196"/>
                </a:lnTo>
                <a:lnTo>
                  <a:pt x="4906086" y="1549196"/>
                </a:lnTo>
                <a:lnTo>
                  <a:pt x="13350075" y="1549196"/>
                </a:lnTo>
                <a:lnTo>
                  <a:pt x="15929674" y="1549196"/>
                </a:lnTo>
                <a:lnTo>
                  <a:pt x="18287988" y="1549196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"/>
            <a:ext cx="10329863" cy="1095895"/>
          </a:xfrm>
          <a:custGeom>
            <a:avLst/>
            <a:gdLst/>
            <a:ahLst/>
            <a:cxnLst/>
            <a:rect l="l" t="t" r="r" b="b"/>
            <a:pathLst>
              <a:path w="18288000" h="1565910">
                <a:moveTo>
                  <a:pt x="18287988" y="0"/>
                </a:moveTo>
                <a:lnTo>
                  <a:pt x="18287988" y="0"/>
                </a:lnTo>
                <a:lnTo>
                  <a:pt x="0" y="0"/>
                </a:lnTo>
                <a:lnTo>
                  <a:pt x="0" y="317131"/>
                </a:lnTo>
                <a:lnTo>
                  <a:pt x="0" y="1565833"/>
                </a:lnTo>
                <a:lnTo>
                  <a:pt x="1900872" y="317131"/>
                </a:lnTo>
                <a:lnTo>
                  <a:pt x="8152320" y="317131"/>
                </a:lnTo>
                <a:lnTo>
                  <a:pt x="9143987" y="1028700"/>
                </a:lnTo>
                <a:lnTo>
                  <a:pt x="10135654" y="317131"/>
                </a:lnTo>
                <a:lnTo>
                  <a:pt x="16386950" y="317131"/>
                </a:lnTo>
                <a:lnTo>
                  <a:pt x="18287924" y="1565884"/>
                </a:lnTo>
                <a:lnTo>
                  <a:pt x="18287962" y="317131"/>
                </a:lnTo>
                <a:lnTo>
                  <a:pt x="18287988" y="0"/>
                </a:lnTo>
                <a:close/>
              </a:path>
            </a:pathLst>
          </a:custGeom>
          <a:solidFill>
            <a:srgbClr val="0058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23192" y="685108"/>
            <a:ext cx="4665655" cy="561866"/>
          </a:xfrm>
          <a:prstGeom prst="rect">
            <a:avLst/>
          </a:prstGeom>
        </p:spPr>
        <p:txBody>
          <a:bodyPr vert="horz" wrap="square" lIns="0" tIns="7792" rIns="0" bIns="0" rtlCol="0">
            <a:spAutoFit/>
          </a:bodyPr>
          <a:lstStyle/>
          <a:p>
            <a:pPr marL="7792" algn="ctr">
              <a:spcBef>
                <a:spcPts val="62"/>
              </a:spcBef>
            </a:pPr>
            <a:r>
              <a:rPr lang="kk-KZ" sz="3600" spc="16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Сынып сағаттары</a:t>
            </a:r>
            <a:endParaRPr sz="3600" spc="-6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331" y="1920162"/>
            <a:ext cx="40456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 “А” </a:t>
            </a:r>
            <a:r>
              <a:rPr lang="ru-RU" dirty="0" err="1"/>
              <a:t>сыныпта</a:t>
            </a:r>
            <a:r>
              <a:rPr lang="ru-RU" dirty="0"/>
              <a:t> “</a:t>
            </a:r>
            <a:r>
              <a:rPr lang="ru-RU" dirty="0" err="1"/>
              <a:t>Мамандықтар</a:t>
            </a:r>
            <a:r>
              <a:rPr lang="ru-RU" dirty="0"/>
              <a:t> </a:t>
            </a:r>
            <a:r>
              <a:rPr lang="ru-RU" dirty="0" err="1"/>
              <a:t>әлемі</a:t>
            </a:r>
            <a:r>
              <a:rPr lang="ru-RU" dirty="0"/>
              <a:t>” </a:t>
            </a:r>
            <a:r>
              <a:rPr lang="ru-RU" dirty="0" err="1"/>
              <a:t>тақырыбында</a:t>
            </a:r>
            <a:r>
              <a:rPr lang="ru-RU" dirty="0"/>
              <a:t>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сағаты</a:t>
            </a:r>
            <a:r>
              <a:rPr lang="ru-RU" dirty="0"/>
              <a:t> </a:t>
            </a:r>
            <a:r>
              <a:rPr lang="ru-RU" dirty="0" err="1"/>
              <a:t>өткізілді</a:t>
            </a:r>
            <a:r>
              <a:rPr lang="ru-RU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Мақсаты</a:t>
            </a:r>
            <a:r>
              <a:rPr lang="ru-RU" dirty="0"/>
              <a:t>: -”</a:t>
            </a:r>
            <a:r>
              <a:rPr lang="ru-RU" dirty="0" err="1"/>
              <a:t>Мамандық</a:t>
            </a:r>
            <a:r>
              <a:rPr lang="ru-RU" dirty="0"/>
              <a:t> “ </a:t>
            </a:r>
            <a:r>
              <a:rPr lang="ru-RU" dirty="0" err="1"/>
              <a:t>құндылығы</a:t>
            </a:r>
            <a:r>
              <a:rPr lang="ru-RU" dirty="0"/>
              <a:t> </a:t>
            </a:r>
            <a:r>
              <a:rPr lang="ru-RU" dirty="0" err="1"/>
              <a:t>туралы</a:t>
            </a:r>
            <a:r>
              <a:rPr lang="ru-RU" dirty="0"/>
              <a:t> </a:t>
            </a:r>
            <a:r>
              <a:rPr lang="ru-RU" dirty="0" err="1"/>
              <a:t>түсініктерді</a:t>
            </a:r>
            <a:r>
              <a:rPr lang="ru-RU" dirty="0"/>
              <a:t> </a:t>
            </a:r>
            <a:r>
              <a:rPr lang="ru-RU" dirty="0" err="1"/>
              <a:t>кеңейту</a:t>
            </a:r>
            <a:r>
              <a:rPr lang="ru-RU" dirty="0"/>
              <a:t>. </a:t>
            </a:r>
            <a:r>
              <a:rPr lang="ru-RU" dirty="0" err="1"/>
              <a:t>Мамандық</a:t>
            </a:r>
            <a:r>
              <a:rPr lang="ru-RU" dirty="0"/>
              <a:t> </a:t>
            </a:r>
            <a:r>
              <a:rPr lang="ru-RU" dirty="0" err="1"/>
              <a:t>таңдау</a:t>
            </a:r>
            <a:r>
              <a:rPr lang="ru-RU" dirty="0"/>
              <a:t>,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нәтижесіндегі</a:t>
            </a:r>
            <a:r>
              <a:rPr lang="ru-RU" dirty="0"/>
              <a:t> </a:t>
            </a:r>
            <a:r>
              <a:rPr lang="ru-RU" dirty="0" err="1"/>
              <a:t>еңбек</a:t>
            </a:r>
            <a:r>
              <a:rPr lang="ru-RU" dirty="0"/>
              <a:t> </a:t>
            </a:r>
            <a:r>
              <a:rPr lang="ru-RU" dirty="0" err="1"/>
              <a:t>қуанышы</a:t>
            </a:r>
            <a:r>
              <a:rPr lang="ru-RU" dirty="0"/>
              <a:t> </a:t>
            </a:r>
            <a:r>
              <a:rPr lang="ru-RU" dirty="0" err="1"/>
              <a:t>туралы</a:t>
            </a:r>
            <a:r>
              <a:rPr lang="ru-RU" dirty="0"/>
              <a:t> </a:t>
            </a:r>
            <a:r>
              <a:rPr lang="ru-RU" dirty="0" err="1"/>
              <a:t>ұғым</a:t>
            </a:r>
            <a:r>
              <a:rPr lang="ru-RU" dirty="0"/>
              <a:t> беру.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72" t="13517" r="34204" b="18795"/>
          <a:stretch/>
        </p:blipFill>
        <p:spPr bwMode="auto">
          <a:xfrm>
            <a:off x="592931" y="2990056"/>
            <a:ext cx="3324567" cy="326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02987" y="1952545"/>
            <a:ext cx="516255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13.02.2023 </a:t>
            </a:r>
            <a:r>
              <a:rPr lang="ru-RU" dirty="0" err="1"/>
              <a:t>жылы</a:t>
            </a:r>
            <a:r>
              <a:rPr lang="ru-RU" dirty="0"/>
              <a:t> 7-сынып </a:t>
            </a:r>
            <a:r>
              <a:rPr lang="ru-RU" dirty="0" err="1"/>
              <a:t>оқушыларымен</a:t>
            </a:r>
            <a:r>
              <a:rPr lang="ru-RU" dirty="0"/>
              <a:t> «</a:t>
            </a:r>
            <a:r>
              <a:rPr lang="ru-RU" dirty="0" err="1"/>
              <a:t>Мамандықтар</a:t>
            </a:r>
            <a:r>
              <a:rPr lang="ru-RU" dirty="0"/>
              <a:t> </a:t>
            </a:r>
            <a:r>
              <a:rPr lang="ru-RU" dirty="0" err="1"/>
              <a:t>әлемі</a:t>
            </a:r>
            <a:r>
              <a:rPr lang="ru-RU" dirty="0"/>
              <a:t>» </a:t>
            </a:r>
            <a:r>
              <a:rPr lang="ru-RU" dirty="0" err="1"/>
              <a:t>тақырыбында</a:t>
            </a:r>
            <a:r>
              <a:rPr lang="ru-RU" dirty="0"/>
              <a:t>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сағаты</a:t>
            </a:r>
            <a:r>
              <a:rPr lang="ru-RU" dirty="0"/>
              <a:t> </a:t>
            </a:r>
            <a:r>
              <a:rPr lang="ru-RU" dirty="0" err="1"/>
              <a:t>өткізілді</a:t>
            </a:r>
            <a:r>
              <a:rPr lang="ru-RU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Мақсаты</a:t>
            </a:r>
            <a:r>
              <a:rPr lang="ru-RU" dirty="0"/>
              <a:t>: - </a:t>
            </a:r>
            <a:r>
              <a:rPr lang="ru-RU" dirty="0" err="1"/>
              <a:t>мамандық</a:t>
            </a:r>
            <a:r>
              <a:rPr lang="ru-RU" dirty="0"/>
              <a:t> </a:t>
            </a:r>
            <a:r>
              <a:rPr lang="ru-RU" dirty="0" err="1"/>
              <a:t>туралы</a:t>
            </a:r>
            <a:r>
              <a:rPr lang="ru-RU" dirty="0"/>
              <a:t> </a:t>
            </a:r>
            <a:r>
              <a:rPr lang="ru-RU" dirty="0" err="1"/>
              <a:t>түсінік</a:t>
            </a:r>
            <a:r>
              <a:rPr lang="ru-RU" dirty="0"/>
              <a:t> беру, </a:t>
            </a:r>
            <a:r>
              <a:rPr lang="ru-RU" dirty="0" err="1"/>
              <a:t>оқушыларға</a:t>
            </a:r>
            <a:r>
              <a:rPr lang="ru-RU" dirty="0"/>
              <a:t> </a:t>
            </a:r>
            <a:r>
              <a:rPr lang="ru-RU" dirty="0" err="1"/>
              <a:t>қолдау</a:t>
            </a:r>
            <a:r>
              <a:rPr lang="ru-RU" dirty="0"/>
              <a:t> </a:t>
            </a:r>
            <a:r>
              <a:rPr lang="ru-RU" dirty="0" err="1"/>
              <a:t>көрсету</a:t>
            </a:r>
            <a:r>
              <a:rPr lang="ru-RU" dirty="0"/>
              <a:t>, </a:t>
            </a:r>
            <a:r>
              <a:rPr lang="ru-RU" dirty="0" err="1"/>
              <a:t>жоспарларын</a:t>
            </a:r>
            <a:r>
              <a:rPr lang="ru-RU" dirty="0"/>
              <a:t> </a:t>
            </a:r>
            <a:r>
              <a:rPr lang="ru-RU" dirty="0" err="1"/>
              <a:t>анықтау</a:t>
            </a:r>
            <a:r>
              <a:rPr lang="ru-RU" dirty="0"/>
              <a:t>, </a:t>
            </a:r>
            <a:r>
              <a:rPr lang="ru-RU" dirty="0" err="1"/>
              <a:t>мамандық</a:t>
            </a:r>
            <a:r>
              <a:rPr lang="ru-RU" dirty="0"/>
              <a:t> </a:t>
            </a:r>
            <a:r>
              <a:rPr lang="ru-RU" dirty="0" err="1"/>
              <a:t>таңдаудың</a:t>
            </a:r>
            <a:r>
              <a:rPr lang="ru-RU" dirty="0"/>
              <a:t> </a:t>
            </a:r>
            <a:r>
              <a:rPr lang="ru-RU" dirty="0" err="1"/>
              <a:t>қыр</a:t>
            </a:r>
            <a:r>
              <a:rPr lang="ru-RU" dirty="0"/>
              <a:t> - </a:t>
            </a:r>
            <a:r>
              <a:rPr lang="ru-RU" dirty="0" err="1"/>
              <a:t>сырларын</a:t>
            </a:r>
            <a:r>
              <a:rPr lang="ru-RU" dirty="0"/>
              <a:t> </a:t>
            </a:r>
            <a:r>
              <a:rPr lang="ru-RU" dirty="0" err="1"/>
              <a:t>меңгеру</a:t>
            </a:r>
            <a:r>
              <a:rPr lang="ru-RU" dirty="0"/>
              <a:t>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- </a:t>
            </a:r>
            <a:r>
              <a:rPr lang="ru-RU" dirty="0" err="1"/>
              <a:t>өз</a:t>
            </a:r>
            <a:r>
              <a:rPr lang="ru-RU" dirty="0"/>
              <a:t> </a:t>
            </a:r>
            <a:r>
              <a:rPr lang="ru-RU" dirty="0" err="1"/>
              <a:t>қалаулары</a:t>
            </a:r>
            <a:r>
              <a:rPr lang="ru-RU" dirty="0"/>
              <a:t> </a:t>
            </a:r>
            <a:r>
              <a:rPr lang="ru-RU" dirty="0" err="1"/>
              <a:t>бойынша</a:t>
            </a:r>
            <a:r>
              <a:rPr lang="ru-RU" dirty="0"/>
              <a:t> </a:t>
            </a:r>
            <a:r>
              <a:rPr lang="ru-RU" dirty="0" err="1"/>
              <a:t>мамандықты</a:t>
            </a:r>
            <a:r>
              <a:rPr lang="ru-RU" dirty="0"/>
              <a:t> </a:t>
            </a:r>
            <a:r>
              <a:rPr lang="ru-RU" dirty="0" err="1"/>
              <a:t>дұрыс</a:t>
            </a:r>
            <a:r>
              <a:rPr lang="ru-RU" dirty="0"/>
              <a:t> </a:t>
            </a:r>
            <a:r>
              <a:rPr lang="ru-RU" dirty="0" err="1"/>
              <a:t>таңдай</a:t>
            </a:r>
            <a:r>
              <a:rPr lang="ru-RU" dirty="0"/>
              <a:t> </a:t>
            </a:r>
            <a:r>
              <a:rPr lang="ru-RU" dirty="0" err="1"/>
              <a:t>білуге</a:t>
            </a:r>
            <a:r>
              <a:rPr lang="ru-RU" dirty="0"/>
              <a:t> баулу, </a:t>
            </a:r>
            <a:r>
              <a:rPr lang="ru-RU" dirty="0" err="1"/>
              <a:t>мақсат</a:t>
            </a:r>
            <a:r>
              <a:rPr lang="ru-RU" dirty="0"/>
              <a:t> </a:t>
            </a:r>
            <a:r>
              <a:rPr lang="ru-RU" dirty="0" err="1"/>
              <a:t>қоя</a:t>
            </a:r>
            <a:r>
              <a:rPr lang="ru-RU" dirty="0"/>
              <a:t> </a:t>
            </a:r>
            <a:r>
              <a:rPr lang="ru-RU" dirty="0" err="1"/>
              <a:t>білуге</a:t>
            </a:r>
            <a:r>
              <a:rPr lang="ru-RU" dirty="0"/>
              <a:t> </a:t>
            </a:r>
            <a:r>
              <a:rPr lang="ru-RU" dirty="0" err="1"/>
              <a:t>икемділіктерін</a:t>
            </a:r>
            <a:r>
              <a:rPr lang="ru-RU" dirty="0"/>
              <a:t> </a:t>
            </a:r>
            <a:r>
              <a:rPr lang="ru-RU" dirty="0" err="1"/>
              <a:t>қалыптастыру</a:t>
            </a:r>
            <a:r>
              <a:rPr lang="ru-RU" dirty="0"/>
              <a:t>;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- </a:t>
            </a:r>
            <a:r>
              <a:rPr lang="ru-RU" dirty="0" err="1"/>
              <a:t>тұлғалық</a:t>
            </a:r>
            <a:r>
              <a:rPr lang="ru-RU" dirty="0"/>
              <a:t> </a:t>
            </a:r>
            <a:r>
              <a:rPr lang="ru-RU" dirty="0" err="1"/>
              <a:t>өсудің</a:t>
            </a:r>
            <a:r>
              <a:rPr lang="ru-RU" dirty="0"/>
              <a:t> </a:t>
            </a:r>
            <a:r>
              <a:rPr lang="ru-RU" dirty="0" err="1"/>
              <a:t>алғы</a:t>
            </a:r>
            <a:r>
              <a:rPr lang="ru-RU" dirty="0"/>
              <a:t> </a:t>
            </a:r>
            <a:r>
              <a:rPr lang="ru-RU" dirty="0" err="1"/>
              <a:t>шарттарын</a:t>
            </a:r>
            <a:r>
              <a:rPr lang="ru-RU" dirty="0"/>
              <a:t> </a:t>
            </a:r>
            <a:r>
              <a:rPr lang="ru-RU" dirty="0" err="1"/>
              <a:t>қалыптастыра</a:t>
            </a:r>
            <a:r>
              <a:rPr lang="ru-RU" dirty="0"/>
              <a:t> </a:t>
            </a:r>
            <a:r>
              <a:rPr lang="ru-RU" dirty="0" err="1"/>
              <a:t>отырып</a:t>
            </a:r>
            <a:r>
              <a:rPr lang="ru-RU" dirty="0"/>
              <a:t>, </a:t>
            </a:r>
            <a:r>
              <a:rPr lang="ru-RU" dirty="0" err="1"/>
              <a:t>елімізге</a:t>
            </a:r>
            <a:r>
              <a:rPr lang="ru-RU" dirty="0"/>
              <a:t> </a:t>
            </a:r>
            <a:r>
              <a:rPr lang="ru-RU" dirty="0" err="1"/>
              <a:t>өз</a:t>
            </a:r>
            <a:r>
              <a:rPr lang="ru-RU" dirty="0"/>
              <a:t> </a:t>
            </a:r>
            <a:r>
              <a:rPr lang="ru-RU" dirty="0" err="1"/>
              <a:t>үлесін</a:t>
            </a:r>
            <a:r>
              <a:rPr lang="ru-RU" dirty="0"/>
              <a:t> </a:t>
            </a:r>
            <a:r>
              <a:rPr lang="ru-RU" dirty="0" err="1"/>
              <a:t>қоса</a:t>
            </a:r>
            <a:r>
              <a:rPr lang="ru-RU" dirty="0"/>
              <a:t> </a:t>
            </a:r>
            <a:r>
              <a:rPr lang="ru-RU" dirty="0" err="1"/>
              <a:t>білетін</a:t>
            </a:r>
            <a:r>
              <a:rPr lang="ru-RU" dirty="0"/>
              <a:t> </a:t>
            </a:r>
            <a:r>
              <a:rPr lang="ru-RU" dirty="0" err="1"/>
              <a:t>адал</a:t>
            </a:r>
            <a:r>
              <a:rPr lang="ru-RU" dirty="0"/>
              <a:t> </a:t>
            </a:r>
            <a:r>
              <a:rPr lang="ru-RU" dirty="0" err="1"/>
              <a:t>маман</a:t>
            </a:r>
            <a:r>
              <a:rPr lang="ru-RU" dirty="0"/>
              <a:t> </a:t>
            </a:r>
            <a:r>
              <a:rPr lang="ru-RU" dirty="0" err="1"/>
              <a:t>иесі</a:t>
            </a:r>
            <a:r>
              <a:rPr lang="ru-RU" dirty="0"/>
              <a:t> </a:t>
            </a:r>
            <a:r>
              <a:rPr lang="ru-RU" dirty="0" err="1"/>
              <a:t>болуға</a:t>
            </a:r>
            <a:r>
              <a:rPr lang="ru-RU" dirty="0"/>
              <a:t> </a:t>
            </a:r>
            <a:r>
              <a:rPr lang="ru-RU" dirty="0" err="1"/>
              <a:t>тәрбиелеу</a:t>
            </a:r>
            <a:r>
              <a:rPr lang="ru-RU" dirty="0"/>
              <a:t>. </a:t>
            </a:r>
            <a:r>
              <a:rPr lang="ru-RU" dirty="0" err="1"/>
              <a:t>Өткізген</a:t>
            </a:r>
            <a:r>
              <a:rPr lang="ru-RU" dirty="0"/>
              <a:t>: </a:t>
            </a:r>
            <a:r>
              <a:rPr lang="ru-RU" dirty="0" err="1"/>
              <a:t>Кантарбаева</a:t>
            </a:r>
            <a:r>
              <a:rPr lang="ru-RU" dirty="0"/>
              <a:t> А.С.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63" t="15398" r="34710" b="23490"/>
          <a:stretch/>
        </p:blipFill>
        <p:spPr bwMode="auto">
          <a:xfrm>
            <a:off x="5202691" y="3477036"/>
            <a:ext cx="3093587" cy="284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851</Words>
  <Application>Microsoft Office PowerPoint</Application>
  <PresentationFormat>Произвольный</PresentationFormat>
  <Paragraphs>99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«Ақмола облысы білім басқармасының Жақсы ауданы бойынша білім бөлімі Жақсы ауылының №1 жалпы орта білім беретін мектебі» коммуналдық  мемлекеттік мекемесі </vt:lpstr>
      <vt:lpstr>Кәсіби бағдар беру жұмысының  мақсаты мен міндеттері</vt:lpstr>
      <vt:lpstr>Кәсіби бағдар жұмысы жөніндегі ережені дайындау</vt:lpstr>
      <vt:lpstr>Кәсіби бағдар беру жұмысының ішкі саласы</vt:lpstr>
      <vt:lpstr>Слайд 5</vt:lpstr>
      <vt:lpstr>Слайд 6</vt:lpstr>
      <vt:lpstr>Слайд 7</vt:lpstr>
      <vt:lpstr>Слайд 8</vt:lpstr>
      <vt:lpstr>Сынып сағаттары</vt:lpstr>
      <vt:lpstr>Сынып сағаттары</vt:lpstr>
      <vt:lpstr>Шебер сабақ</vt:lpstr>
      <vt:lpstr>Сабақта</vt:lpstr>
      <vt:lpstr>Психологиялық қолдау</vt:lpstr>
      <vt:lpstr>«Менің болашақ мамандығым» қабырға газеті</vt:lpstr>
      <vt:lpstr>Слайд 15</vt:lpstr>
      <vt:lpstr>Ғылыми-әдістемелік жұмыс</vt:lpstr>
      <vt:lpstr>Ғылыми-әдістемелік жұмыс</vt:lpstr>
      <vt:lpstr>Ғылыми-әдістемелік  жұмыс</vt:lpstr>
      <vt:lpstr>Ғылыми-әдістемелік жұмыс Пәндік олимпиада</vt:lpstr>
      <vt:lpstr>Ғылыми-әдістемелік  жұмыс </vt:lpstr>
      <vt:lpstr>Мектеп түлегі</vt:lpstr>
      <vt:lpstr>Мектеп түлегі</vt:lpstr>
      <vt:lpstr>Слайд 23</vt:lpstr>
      <vt:lpstr>Слайд 24</vt:lpstr>
      <vt:lpstr>Назарларыңызға рахмет!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 без названия</dc:title>
  <dc:creator>Мөлдір Балғабайқызы</dc:creator>
  <cp:keywords>DAFhU4BPbyo,BAFcP911TQ0</cp:keywords>
  <cp:lastModifiedBy>Пользователь Windows</cp:lastModifiedBy>
  <cp:revision>32</cp:revision>
  <dcterms:created xsi:type="dcterms:W3CDTF">2023-04-27T19:44:13Z</dcterms:created>
  <dcterms:modified xsi:type="dcterms:W3CDTF">2023-04-28T03:57:46Z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2023-04-27T00:00:00Z</vt:filetime>
  </property>
  <property fmtid="{D5CDD505-2E9C-101B-9397-08002B2CF9AE}" pid="3" name="Creator">
    <vt:lpwstr>Canva</vt:lpwstr>
  </property>
  <property fmtid="{D5CDD505-2E9C-101B-9397-08002B2CF9AE}" pid="4" name="LastSaved">
    <vt:filetime>2023-04-27T00:00:00Z</vt:filetime>
  </property>
</Properties>
</file>