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5" r:id="rId9"/>
    <p:sldId id="261" r:id="rId10"/>
    <p:sldId id="26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13.01.2023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13.01.2023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13.01.2023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13.01.2023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13.01.2023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827584" y="188640"/>
            <a:ext cx="7704856" cy="72008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p>
        </p:txBody>
      </p:sp>
      <p:sp>
        <p:nvSpPr>
          <p:cNvPr id="13313" name="Rectangle 1"/>
          <p:cNvSpPr>
            <a:spLocks noChangeArrowheads="1"/>
          </p:cNvSpPr>
          <p:nvPr/>
        </p:nvSpPr>
        <p:spPr bwMode="auto">
          <a:xfrm>
            <a:off x="1907704" y="263623"/>
            <a:ext cx="601216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Ақмола облысы білім басқармасының  Жақсы ауданы бойынша білім бөлімі Жақсы ауылының № 1 жалпы орта білім беретін мектебі» КММ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Скругленный прямоугольник 7"/>
          <p:cNvSpPr/>
          <p:nvPr/>
        </p:nvSpPr>
        <p:spPr>
          <a:xfrm>
            <a:off x="827584" y="1052736"/>
            <a:ext cx="7848872" cy="446449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p>
        </p:txBody>
      </p:sp>
      <p:sp>
        <p:nvSpPr>
          <p:cNvPr id="13314" name="Rectangle 2"/>
          <p:cNvSpPr>
            <a:spLocks noChangeArrowheads="1"/>
          </p:cNvSpPr>
          <p:nvPr/>
        </p:nvSpPr>
        <p:spPr bwMode="auto">
          <a:xfrm>
            <a:off x="1547664" y="1268760"/>
            <a:ext cx="658822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Тақырыбы:</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Ә.Кекілбаев шығармаларындағы тарихи тұлғалар тағылымы</a:t>
            </a:r>
            <a:r>
              <a:rPr kumimoji="0" lang="kk-KZ"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5" name="Rectangle 3"/>
          <p:cNvSpPr>
            <a:spLocks noChangeArrowheads="1"/>
          </p:cNvSpPr>
          <p:nvPr/>
        </p:nvSpPr>
        <p:spPr bwMode="auto">
          <a:xfrm>
            <a:off x="1979712" y="1988840"/>
            <a:ext cx="622818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Бағыты: Тарихи тұлғалар</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6" name="Rectangle 4"/>
          <p:cNvSpPr>
            <a:spLocks noChangeArrowheads="1"/>
          </p:cNvSpPr>
          <p:nvPr/>
        </p:nvSpPr>
        <p:spPr bwMode="auto">
          <a:xfrm>
            <a:off x="1547664" y="2492896"/>
            <a:ext cx="684076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Орындаушы: Куйшугулова Мариям 11-сынып оқушысы</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Жақсы ауылының №1 жалпы орта білім беретін мектебі</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7" name="Rectangle 5"/>
          <p:cNvSpPr>
            <a:spLocks noChangeArrowheads="1"/>
          </p:cNvSpPr>
          <p:nvPr/>
        </p:nvSpPr>
        <p:spPr bwMode="auto">
          <a:xfrm>
            <a:off x="1403648" y="3263497"/>
            <a:ext cx="7056784" cy="17081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Жетекшісі: Каскаева Ляззат Байсеркеевна, педагог-зерттеуші,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қазақ тілі мен әдебиеті пәнінің мұғалімі,</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Жақсы ауылының №1 жалпы орта білім беретін мектебі</a:t>
            </a:r>
          </a:p>
          <a:p>
            <a:pPr marL="0" marR="0" lvl="0" indent="449263" algn="ctr" defTabSz="914400" rtl="0" eaLnBrk="0" fontAlgn="base" latinLnBrk="0" hangingPunct="0">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2022-2023 оқу жылы</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043608" y="548680"/>
            <a:ext cx="7200800" cy="511256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kk-KZ" dirty="0" smtClean="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6" name="Прямоугольник 5"/>
          <p:cNvSpPr/>
          <p:nvPr/>
        </p:nvSpPr>
        <p:spPr>
          <a:xfrm>
            <a:off x="1475656" y="1196752"/>
            <a:ext cx="6408712" cy="4247317"/>
          </a:xfrm>
          <a:prstGeom prst="rect">
            <a:avLst/>
          </a:prstGeom>
        </p:spPr>
        <p:txBody>
          <a:bodyPr wrap="square">
            <a:spAutoFit/>
          </a:bodyPr>
          <a:lstStyle/>
          <a:p>
            <a:r>
              <a:rPr lang="kk-KZ" dirty="0" smtClean="0">
                <a:latin typeface="Times New Roman" pitchFamily="18" charset="0"/>
                <a:cs typeface="Times New Roman" pitchFamily="18" charset="0"/>
              </a:rPr>
              <a:t>Қорыта айтқанда, Қазақстанның халық жазушысы, Мемлекеттік сыйлықтың лауреаты Ә.Кекілбаев – қазақ әдебиетінің поэзия, проза, драматургия, сын, публицистика, аударма жанрларына бір кісідей үлес қосқан қарымды қаламгер. </a:t>
            </a:r>
            <a:r>
              <a:rPr lang="kk-KZ" dirty="0" smtClean="0">
                <a:latin typeface="Times New Roman" pitchFamily="18" charset="0"/>
                <a:cs typeface="Times New Roman" pitchFamily="18" charset="0"/>
              </a:rPr>
              <a:t> Жазушы тарихи оқиғаларды сақтай отырып, сол арқылы халық өмірінің кешегісі, бүгінгісі,  ертеңі жөнінде ойландырады.</a:t>
            </a:r>
          </a:p>
          <a:p>
            <a:endParaRPr lang="kk-KZ"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Ғылыми жоба жұмысымда өзіндік ой қорыту, ғылыми тұжырымдамаларды қорытындылай келе төмендегідей ұсыныс айтқым келеді: заңғар жазушы, қоғам қайраткері </a:t>
            </a:r>
            <a:endParaRPr lang="kk-KZ"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Ә</a:t>
            </a:r>
            <a:r>
              <a:rPr lang="kk-KZ" dirty="0" smtClean="0">
                <a:latin typeface="Times New Roman" pitchFamily="18" charset="0"/>
                <a:cs typeface="Times New Roman" pitchFamily="18" charset="0"/>
              </a:rPr>
              <a:t>. Кекілбайұлының өнегелі өмір жолы мен шығармашылық жұмыстары кейінгі ұрпаққа жан-жақты насихатталса деген ұсыныс жасағым келеді.</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99592" y="548680"/>
            <a:ext cx="7848872"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p>
        </p:txBody>
      </p:sp>
      <p:sp>
        <p:nvSpPr>
          <p:cNvPr id="14337" name="Rectangle 1"/>
          <p:cNvSpPr>
            <a:spLocks noChangeArrowheads="1"/>
          </p:cNvSpPr>
          <p:nvPr/>
        </p:nvSpPr>
        <p:spPr bwMode="auto">
          <a:xfrm>
            <a:off x="1187624" y="447055"/>
            <a:ext cx="7200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endParaRPr lang="kk-KZ" dirty="0" smtClean="0">
              <a:latin typeface="Times New Roman" pitchFamily="18" charset="0"/>
              <a:ea typeface="Calibri" pitchFamily="34"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Әбіш Кекілбаев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көркем сөзімен, ғибратты дарынымен белгілі жазушы. Ол Маңғыстау облысы, Маңғыстау ауданы, Оңды ауылының Мырзайыр деген жерінде 1939 жылдың 6 желтоқсан күні дүниеге келген.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Кемеңгер жазушының әрбір шығармалары бүгінгі таңда қазақ әдебиетінің биік шыңынан көрінеді.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Жазушы шығармаларына негіз болған - халық тарихы. Әбіш Кекілбаев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халықтың өткен тарихы туралы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Күй</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Ханша - Дария хикаясы</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Шыңырау</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Бәйгеторы</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секілді орта көлемді эпикалық шығармалары мен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Аңыздың ақыры</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Үркер</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Елең-алаң</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романдары,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Абылай хан</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пьесасы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қазақ әдебиетіндегі елеулі жетістіктері деп айтуға болады. </a:t>
            </a:r>
            <a:endParaRPr kumimoji="0" lang="kk-KZ"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620688"/>
            <a:ext cx="7848872"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p>
        </p:txBody>
      </p:sp>
      <p:sp>
        <p:nvSpPr>
          <p:cNvPr id="15361" name="Rectangle 1"/>
          <p:cNvSpPr>
            <a:spLocks noChangeArrowheads="1"/>
          </p:cNvSpPr>
          <p:nvPr/>
        </p:nvSpPr>
        <p:spPr bwMode="auto">
          <a:xfrm>
            <a:off x="971600" y="1074222"/>
            <a:ext cx="756084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defTabSz="914400" rtl="0" eaLnBrk="1" fontAlgn="base" latinLnBrk="0" hangingPunct="1">
              <a:lnSpc>
                <a:spcPct val="100000"/>
              </a:lnSpc>
              <a:spcBef>
                <a:spcPct val="0"/>
              </a:spcBef>
              <a:spcAft>
                <a:spcPct val="0"/>
              </a:spcAft>
              <a:buClrTx/>
              <a:buSzTx/>
              <a:buFontTx/>
              <a:buNone/>
              <a:tabLst/>
            </a:pPr>
            <a:r>
              <a:rPr kumimoji="0" lang="kk-KZ" b="1" i="1"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Зерттеудің мақсаты:</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Әбіш Кекілбайұлының өнегелі өмір жолымен таныстыру; оның шығармаларындағы тарихи тұлғалардың адами қасиеттерін дәріптеу, </a:t>
            </a:r>
            <a:r>
              <a:rPr kumimoji="0" lang="kk-KZ"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қазақ халқының  туған елінің тарихын кейінгі ұрпаққа қалдырған аманат мұрасы жайлы зерттеу жүргізу арқылы, өз заманының жанашыр қаламгері болғанын түсіндіру, әдебиет сахнасынан алатын орны ерекше екені көрсету.</a:t>
            </a:r>
          </a:p>
          <a:p>
            <a:pPr marL="0" marR="0" lvl="0" indent="449263"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Осы мақсатқа сай мынандай міндеттерді шешу көзделеді: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Ә.Кекілбаевтың өмірі мен шығармашылығына шолу;</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Шығармалардағы ел игілігі үшін сіңірген еңбектерін насихаттау;</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Тарихи тұлғалардың ерлік істерін жас өрендерге үлгі ету.</a:t>
            </a:r>
            <a:endParaRPr kumimoji="0" lang="kk-KZ"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620688"/>
            <a:ext cx="7848872"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dirty="0" smtClean="0">
                <a:latin typeface="Times New Roman" pitchFamily="18" charset="0"/>
                <a:cs typeface="Times New Roman" pitchFamily="18" charset="0"/>
              </a:rPr>
              <a:t>Ғылыми </a:t>
            </a:r>
            <a:r>
              <a:rPr lang="kk-KZ" dirty="0" smtClean="0">
                <a:latin typeface="Times New Roman" pitchFamily="18" charset="0"/>
                <a:cs typeface="Times New Roman" pitchFamily="18" charset="0"/>
              </a:rPr>
              <a:t>жобамда  </a:t>
            </a:r>
            <a:r>
              <a:rPr lang="kk-KZ" dirty="0" smtClean="0">
                <a:latin typeface="Times New Roman" pitchFamily="18" charset="0"/>
                <a:cs typeface="Times New Roman" pitchFamily="18" charset="0"/>
              </a:rPr>
              <a:t>қазақ әдебиетінің өзіндік орны бар, прозамызда тарихи тақырыпты бейнелеуде шығармалық шеберлігімен үлкен белеске көтерілген, Қазақстанның халық жазушысы Әбіш Кекілбаевтың туындыларындағы тарихи тұлғалар тағылымы қарастырылады. Бүгінгі күні тәуелсіздік уақытында жаңа көзқарас биігінен жекелеген қаламгерлердің </a:t>
            </a:r>
            <a:r>
              <a:rPr lang="kk-KZ" b="1"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Үркер»,  «Елең-алаң»,  «Аңыздың ақыры» романдары,</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«Ханша – дария хикаясы» шығармаларын терең бойлап, олардың туындыларының көркемдік-шеберлік сипатын айқындау, талдау, саралау жұмыстары жүргізілді. </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827584" y="620688"/>
            <a:ext cx="7848872"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dirty="0" smtClean="0">
                <a:latin typeface="Times New Roman" pitchFamily="18" charset="0"/>
                <a:cs typeface="Times New Roman" pitchFamily="18" charset="0"/>
              </a:rPr>
              <a:t>Ә.Кекілбаевтың тарихи тұлғаларға арналған еңбектерін негізінен екіге бөліп қараймыз: </a:t>
            </a:r>
            <a:r>
              <a:rPr lang="kk-KZ" dirty="0" smtClean="0">
                <a:latin typeface="Times New Roman" pitchFamily="18" charset="0"/>
                <a:cs typeface="Times New Roman" pitchFamily="18" charset="0"/>
              </a:rPr>
              <a:t>бірінші</a:t>
            </a:r>
            <a:r>
              <a:rPr lang="kk-KZ" dirty="0" smtClean="0">
                <a:latin typeface="Times New Roman" pitchFamily="18" charset="0"/>
                <a:cs typeface="Times New Roman" pitchFamily="18" charset="0"/>
              </a:rPr>
              <a:t>, әдеби-көркем шығармалардағы тарихи тұлғалар (Абыл, Сүйінғара, Бекет ата, Шыңғыс хан, Ақсақ Темір, Әбілқайыр хан, Абылай, т.б.).  Екінші, ғылыми зерттеулерінде қамтылған тарихи тұлғалар. Олар негізінен: Қарабура, Шотан батыр, Төле би, Қазыбек би, Әйтеке би, Әбілқайыр, Барақ сұлтан… </a:t>
            </a:r>
            <a:endParaRPr lang="ru-RU" dirty="0" smtClean="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548680"/>
            <a:ext cx="7848872"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latin typeface="Times New Roman" pitchFamily="18" charset="0"/>
              <a:cs typeface="Times New Roman" pitchFamily="18" charset="0"/>
            </a:endParaRPr>
          </a:p>
        </p:txBody>
      </p:sp>
      <p:sp>
        <p:nvSpPr>
          <p:cNvPr id="6" name="Скругленный прямоугольник 5"/>
          <p:cNvSpPr/>
          <p:nvPr/>
        </p:nvSpPr>
        <p:spPr>
          <a:xfrm>
            <a:off x="1115616" y="764704"/>
            <a:ext cx="3312368" cy="201622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2400" dirty="0" smtClean="0">
                <a:latin typeface="Times New Roman" pitchFamily="18" charset="0"/>
                <a:cs typeface="Times New Roman" pitchFamily="18" charset="0"/>
              </a:rPr>
              <a:t>«Үркер»  «Елең-алаң» романдарының басты </a:t>
            </a:r>
            <a:r>
              <a:rPr lang="kk-KZ" sz="2400" dirty="0" smtClean="0">
                <a:latin typeface="Times New Roman" pitchFamily="18" charset="0"/>
                <a:cs typeface="Times New Roman" pitchFamily="18" charset="0"/>
              </a:rPr>
              <a:t>кейіпкері - </a:t>
            </a:r>
            <a:r>
              <a:rPr lang="kk-KZ" sz="2400" dirty="0" smtClean="0">
                <a:latin typeface="Times New Roman" pitchFamily="18" charset="0"/>
                <a:cs typeface="Times New Roman" pitchFamily="18" charset="0"/>
              </a:rPr>
              <a:t>Әбілхайыр хан </a:t>
            </a:r>
            <a:endParaRPr lang="ru-RU" sz="2400" dirty="0" smtClean="0">
              <a:latin typeface="Times New Roman" pitchFamily="18" charset="0"/>
              <a:cs typeface="Times New Roman" pitchFamily="18" charset="0"/>
            </a:endParaRPr>
          </a:p>
          <a:p>
            <a:pPr algn="ctr"/>
            <a:endParaRPr lang="ru-RU" dirty="0"/>
          </a:p>
        </p:txBody>
      </p:sp>
      <p:sp>
        <p:nvSpPr>
          <p:cNvPr id="8" name="Скругленный прямоугольник 7"/>
          <p:cNvSpPr/>
          <p:nvPr/>
        </p:nvSpPr>
        <p:spPr>
          <a:xfrm>
            <a:off x="4932040" y="764704"/>
            <a:ext cx="3168352" cy="201622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2400" dirty="0" smtClean="0">
                <a:latin typeface="Times New Roman" pitchFamily="18" charset="0"/>
                <a:cs typeface="Times New Roman" pitchFamily="18" charset="0"/>
              </a:rPr>
              <a:t>«Ханша </a:t>
            </a:r>
            <a:r>
              <a:rPr lang="kk-KZ" sz="2400" dirty="0" smtClean="0">
                <a:latin typeface="Times New Roman" pitchFamily="18" charset="0"/>
                <a:cs typeface="Times New Roman" pitchFamily="18" charset="0"/>
              </a:rPr>
              <a:t>- Дария хикаясы» </a:t>
            </a:r>
            <a:r>
              <a:rPr lang="kk-KZ" sz="2400" dirty="0" smtClean="0">
                <a:latin typeface="Times New Roman" pitchFamily="18" charset="0"/>
                <a:cs typeface="Times New Roman" pitchFamily="18" charset="0"/>
              </a:rPr>
              <a:t>повесінде -   </a:t>
            </a:r>
            <a:r>
              <a:rPr lang="kk-KZ" sz="2400" dirty="0" smtClean="0">
                <a:latin typeface="Times New Roman" pitchFamily="18" charset="0"/>
                <a:cs typeface="Times New Roman" pitchFamily="18" charset="0"/>
              </a:rPr>
              <a:t>Шыңғыс хан</a:t>
            </a:r>
            <a:endParaRPr lang="ru-RU" sz="2400" dirty="0">
              <a:latin typeface="Times New Roman" pitchFamily="18" charset="0"/>
              <a:cs typeface="Times New Roman" pitchFamily="18" charset="0"/>
            </a:endParaRPr>
          </a:p>
        </p:txBody>
      </p:sp>
      <p:sp>
        <p:nvSpPr>
          <p:cNvPr id="9" name="Скругленный прямоугольник 8"/>
          <p:cNvSpPr/>
          <p:nvPr/>
        </p:nvSpPr>
        <p:spPr>
          <a:xfrm>
            <a:off x="3059832" y="3140968"/>
            <a:ext cx="3096344" cy="194421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2400" dirty="0" smtClean="0">
                <a:latin typeface="Times New Roman" pitchFamily="18" charset="0"/>
                <a:cs typeface="Times New Roman" pitchFamily="18" charset="0"/>
              </a:rPr>
              <a:t>«Аңыздың ақыры» </a:t>
            </a:r>
            <a:r>
              <a:rPr lang="kk-KZ" sz="2400" dirty="0" smtClean="0">
                <a:latin typeface="Times New Roman" pitchFamily="18" charset="0"/>
                <a:cs typeface="Times New Roman" pitchFamily="18" charset="0"/>
              </a:rPr>
              <a:t>романында - Әмірші</a:t>
            </a:r>
            <a:endParaRPr lang="ru-RU"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548680"/>
            <a:ext cx="7848872"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dirty="0" smtClean="0">
                <a:latin typeface="Times New Roman" pitchFamily="18" charset="0"/>
                <a:cs typeface="Times New Roman" pitchFamily="18" charset="0"/>
              </a:rPr>
              <a:t>Әбілхайыр хан</a:t>
            </a:r>
          </a:p>
          <a:p>
            <a:pPr algn="ctr"/>
            <a:endParaRPr lang="kk-KZ"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	Әбілқайыр </a:t>
            </a:r>
            <a:r>
              <a:rPr lang="kk-KZ" dirty="0" smtClean="0">
                <a:latin typeface="Times New Roman" pitchFamily="18" charset="0"/>
                <a:cs typeface="Times New Roman" pitchFamily="18" charset="0"/>
              </a:rPr>
              <a:t>әуелде бойын жасырып, мұратына жеткізер жолды алыстан барлайды. Іске де, сөзге де мығым. Хан тағына алып  баратын ағалық жол басқанікі болғанымен, ойының саралығы, ісінің даралығы жағынан бұл өзге сұлтандардан әлдеқайда үстем, биік. Ол өзінің осы қасиетін біліп қана қоймайды, сол қасиетінің қадіріне өзгелердің де жеткенін көздейді. Осы мақсатына сай, ол өзінің өзгелерден артықшылығын тура билердің, ұлыс ақсақалдарының, аты шыққан, халыққа еңбегі сіңген батырлардың көзіне көлденең тартып, көрсете береді</a:t>
            </a:r>
            <a:r>
              <a:rPr lang="kk-KZ" dirty="0" smtClean="0">
                <a:latin typeface="Times New Roman" pitchFamily="18" charset="0"/>
                <a:cs typeface="Times New Roman" pitchFamily="18" charset="0"/>
              </a:rPr>
              <a:t>.</a:t>
            </a:r>
          </a:p>
          <a:p>
            <a:pPr algn="just"/>
            <a:r>
              <a:rPr lang="ru-RU" dirty="0" smtClean="0"/>
              <a:t> 	</a:t>
            </a:r>
            <a:r>
              <a:rPr lang="ru-RU" dirty="0" smtClean="0"/>
              <a:t> </a:t>
            </a:r>
            <a:r>
              <a:rPr lang="ru-RU" dirty="0" err="1" smtClean="0">
                <a:latin typeface="Times New Roman" pitchFamily="18" charset="0"/>
                <a:cs typeface="Times New Roman" pitchFamily="18" charset="0"/>
              </a:rPr>
              <a:t>Әбілқайыр </a:t>
            </a:r>
            <a:r>
              <a:rPr lang="ru-RU" dirty="0" smtClean="0">
                <a:latin typeface="Times New Roman" pitchFamily="18" charset="0"/>
                <a:cs typeface="Times New Roman" pitchFamily="18" charset="0"/>
              </a:rPr>
              <a:t>тек </a:t>
            </a:r>
            <a:r>
              <a:rPr lang="ru-RU" dirty="0" err="1" smtClean="0">
                <a:latin typeface="Times New Roman" pitchFamily="18" charset="0"/>
                <a:cs typeface="Times New Roman" pitchFamily="18" charset="0"/>
              </a:rPr>
              <a:t>қара </a:t>
            </a:r>
            <a:r>
              <a:rPr lang="ru-RU" dirty="0" smtClean="0">
                <a:latin typeface="Times New Roman" pitchFamily="18" charset="0"/>
                <a:cs typeface="Times New Roman" pitchFamily="18" charset="0"/>
              </a:rPr>
              <a:t>басы </a:t>
            </a:r>
            <a:r>
              <a:rPr lang="ru-RU" dirty="0" err="1" smtClean="0">
                <a:latin typeface="Times New Roman" pitchFamily="18" charset="0"/>
                <a:cs typeface="Times New Roman" pitchFamily="18" charset="0"/>
              </a:rPr>
              <a:t>үшін ғана 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елім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жерім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ерлікпен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күресіп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алға қойған мақсаты жолында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табандылық </a:t>
            </a:r>
            <a:r>
              <a:rPr lang="ru-RU" dirty="0" smtClean="0">
                <a:latin typeface="Times New Roman" pitchFamily="18" charset="0"/>
                <a:cs typeface="Times New Roman" pitchFamily="18" charset="0"/>
              </a:rPr>
              <a:t>пен </a:t>
            </a:r>
            <a:r>
              <a:rPr lang="ru-RU" dirty="0" err="1" smtClean="0">
                <a:latin typeface="Times New Roman" pitchFamily="18" charset="0"/>
                <a:cs typeface="Times New Roman" pitchFamily="18" charset="0"/>
              </a:rPr>
              <a:t>еңбек еңбек ететін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қайсар мінезді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кейіпкер</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548680"/>
            <a:ext cx="3744416"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latin typeface="Times New Roman" pitchFamily="18" charset="0"/>
              <a:cs typeface="Times New Roman" pitchFamily="18" charset="0"/>
            </a:endParaRPr>
          </a:p>
        </p:txBody>
      </p:sp>
      <p:sp>
        <p:nvSpPr>
          <p:cNvPr id="5" name="Скругленный прямоугольник 4"/>
          <p:cNvSpPr/>
          <p:nvPr/>
        </p:nvSpPr>
        <p:spPr>
          <a:xfrm>
            <a:off x="5004048" y="548680"/>
            <a:ext cx="3744416" cy="52565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latin typeface="Times New Roman" pitchFamily="18" charset="0"/>
              <a:cs typeface="Times New Roman" pitchFamily="18" charset="0"/>
            </a:endParaRPr>
          </a:p>
        </p:txBody>
      </p:sp>
      <p:sp>
        <p:nvSpPr>
          <p:cNvPr id="6" name="Прямоугольник 5"/>
          <p:cNvSpPr/>
          <p:nvPr/>
        </p:nvSpPr>
        <p:spPr>
          <a:xfrm>
            <a:off x="1331640" y="980728"/>
            <a:ext cx="3024336" cy="5262979"/>
          </a:xfrm>
          <a:prstGeom prst="rect">
            <a:avLst/>
          </a:prstGeom>
        </p:spPr>
        <p:txBody>
          <a:bodyPr wrap="square">
            <a:spAutoFit/>
          </a:bodyPr>
          <a:lstStyle/>
          <a:p>
            <a:pPr algn="ctr"/>
            <a:r>
              <a:rPr lang="kk-KZ" dirty="0" smtClean="0">
                <a:latin typeface="Times New Roman" pitchFamily="18" charset="0"/>
                <a:cs typeface="Times New Roman" pitchFamily="18" charset="0"/>
              </a:rPr>
              <a:t>«Ханша - Дария хикаясы» </a:t>
            </a:r>
            <a:r>
              <a:rPr lang="kk-KZ" dirty="0" smtClean="0">
                <a:latin typeface="Times New Roman" pitchFamily="18" charset="0"/>
                <a:cs typeface="Times New Roman" pitchFamily="18" charset="0"/>
              </a:rPr>
              <a:t>повесіде Шыңғыс ханның өміріне қатысты бір аңыздың негізінде жазылғанын көреміз. Ұлы Әміршіден адамды көру, адам бейнесін жасауға ұмтылу, сол арқылы шығарманың көркемдік тұтастығын көрсету – повестің басты мұраты. Қаламгер өз шығармасында ұлы Шыңғыс ханның да пенде екенін, адам екенін басты идея еткен. Оның да осал тұсы болатындығын жазады.</a:t>
            </a:r>
          </a:p>
          <a:p>
            <a:pPr algn="ctr"/>
            <a:endParaRPr lang="kk-KZ" dirty="0" smtClean="0">
              <a:latin typeface="Times New Roman" pitchFamily="18" charset="0"/>
              <a:cs typeface="Times New Roman" pitchFamily="18" charset="0"/>
            </a:endParaRPr>
          </a:p>
        </p:txBody>
      </p:sp>
      <p:sp>
        <p:nvSpPr>
          <p:cNvPr id="18433" name="Rectangle 1"/>
          <p:cNvSpPr>
            <a:spLocks noChangeArrowheads="1"/>
          </p:cNvSpPr>
          <p:nvPr/>
        </p:nvSpPr>
        <p:spPr bwMode="auto">
          <a:xfrm>
            <a:off x="5292080" y="1779056"/>
            <a:ext cx="309634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Әміршінің бейнесі адамның уақыт алдындағы, ажал алдындағы, зауал шақ алдындағы шарасыздығының символы іспетті. Өйткені жалпақ әлемнің жартысын табынының астына салған, шексіз биіктің иесі </a:t>
            </a:r>
            <a:r>
              <a:rPr kumimoji="0" lang="kk-KZ"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Алмас хан Мәңгілік туралы ойлағанда үнемі тығырыққа тірелді. </a:t>
            </a:r>
            <a:endParaRPr kumimoji="0" lang="kk-KZ"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043608" y="548680"/>
            <a:ext cx="7200800" cy="511256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dirty="0">
              <a:latin typeface="Times New Roman" pitchFamily="18" charset="0"/>
              <a:cs typeface="Times New Roman" pitchFamily="18" charset="0"/>
            </a:endParaRPr>
          </a:p>
        </p:txBody>
      </p:sp>
      <p:sp>
        <p:nvSpPr>
          <p:cNvPr id="8" name="Прямоугольник 7"/>
          <p:cNvSpPr/>
          <p:nvPr/>
        </p:nvSpPr>
        <p:spPr>
          <a:xfrm>
            <a:off x="2411760" y="1556792"/>
            <a:ext cx="4572000" cy="1477328"/>
          </a:xfrm>
          <a:prstGeom prst="rect">
            <a:avLst/>
          </a:prstGeom>
        </p:spPr>
        <p:txBody>
          <a:bodyPr>
            <a:spAutoFit/>
          </a:bodyPr>
          <a:lstStyle/>
          <a:p>
            <a:pPr algn="ctr"/>
            <a:r>
              <a:rPr lang="kk-KZ" dirty="0" smtClean="0">
                <a:latin typeface="Times New Roman" pitchFamily="18" charset="0"/>
                <a:cs typeface="Times New Roman" pitchFamily="18" charset="0"/>
              </a:rPr>
              <a:t>Әбіш Кекілбаев шығармаларындағы  Шыңғыс пен Ақсақ Темір – қанша ұлы жаулаушы, қанша асқақ билеуші болса да, өлімнен қашып құтылмайтын жұмыр басты </a:t>
            </a:r>
            <a:r>
              <a:rPr lang="kk-KZ" dirty="0" smtClean="0">
                <a:latin typeface="Times New Roman" pitchFamily="18" charset="0"/>
                <a:cs typeface="Times New Roman" pitchFamily="18" charset="0"/>
              </a:rPr>
              <a:t>пенде екенін көрсетеді. </a:t>
            </a:r>
            <a:endParaRPr lang="kk-KZ"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409</TotalTime>
  <Words>615</Words>
  <Application>Microsoft Office PowerPoint</Application>
  <PresentationFormat>Экран (4:3)</PresentationFormat>
  <Paragraphs>41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Лаззат</dc:creator>
  <cp:lastModifiedBy>Лаззат</cp:lastModifiedBy>
  <cp:revision>45</cp:revision>
  <dcterms:created xsi:type="dcterms:W3CDTF">2023-01-13T02:26:36Z</dcterms:created>
  <dcterms:modified xsi:type="dcterms:W3CDTF">2023-01-13T09:26:46Z</dcterms:modified>
</cp:coreProperties>
</file>