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16"/>
  </p:notesMasterIdLst>
  <p:sldIdLst>
    <p:sldId id="256" r:id="rId2"/>
    <p:sldId id="257" r:id="rId3"/>
    <p:sldId id="259" r:id="rId4"/>
    <p:sldId id="260" r:id="rId5"/>
    <p:sldId id="261" r:id="rId6"/>
    <p:sldId id="272" r:id="rId7"/>
    <p:sldId id="274" r:id="rId8"/>
    <p:sldId id="275" r:id="rId9"/>
    <p:sldId id="264" r:id="rId10"/>
    <p:sldId id="265" r:id="rId11"/>
    <p:sldId id="268" r:id="rId12"/>
    <p:sldId id="269" r:id="rId13"/>
    <p:sldId id="270" r:id="rId14"/>
    <p:sldId id="27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37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10377C-B02C-48D0-9FB6-7C38F0246C90}" type="datetimeFigureOut">
              <a:rPr lang="ru-RU" smtClean="0"/>
              <a:t>13.04.2017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C17A06-6392-4C14-805C-1C09188ADEFF}"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BC17A06-6392-4C14-805C-1C09188ADEFF}" type="slidenum">
              <a:rPr lang="ru-RU" smtClean="0"/>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311649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316744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08317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14349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845701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2819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2211444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294038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931178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12635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227F26C-9283-4D01-8D97-B9DC8155D124}" type="datetimeFigureOut">
              <a:rPr lang="ru-RU" smtClean="0"/>
              <a:pPr/>
              <a:t>13.04.2017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1876743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7F26C-9283-4D01-8D97-B9DC8155D124}" type="datetimeFigureOut">
              <a:rPr lang="ru-RU" smtClean="0"/>
              <a:pPr/>
              <a:t>13.04.2017</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09E74-250B-416E-94FA-DD724AF402C6}" type="slidenum">
              <a:rPr lang="ru-RU" smtClean="0"/>
              <a:pPr/>
              <a:t>‹#›</a:t>
            </a:fld>
            <a:endParaRPr lang="ru-RU"/>
          </a:p>
        </p:txBody>
      </p:sp>
    </p:spTree>
    <p:extLst>
      <p:ext uri="{BB962C8B-B14F-4D97-AF65-F5344CB8AC3E}">
        <p14:creationId xmlns:p14="http://schemas.microsoft.com/office/powerpoint/2010/main" xmlns="" val="207010454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7" Type="http://schemas.microsoft.com/office/2007/relationships/hdphoto" Target="../../word/media/hdphoto1.wdp"/><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2954856" y="616943"/>
            <a:ext cx="3386697" cy="438582"/>
          </a:xfrm>
          <a:prstGeom prst="rect">
            <a:avLst/>
          </a:prstGeom>
          <a:noFill/>
        </p:spPr>
        <p:txBody>
          <a:bodyPr wrap="none" lIns="68580" tIns="34290" rIns="68580" bIns="34290">
            <a:spAutoFit/>
          </a:bodyPr>
          <a:lstStyle/>
          <a:p>
            <a:pPr algn="ctr"/>
            <a:r>
              <a:rPr lang="ru-RU" sz="2400" b="1" dirty="0" err="1">
                <a:ln w="12700" cmpd="sng">
                  <a:solidFill>
                    <a:schemeClr val="accent4"/>
                  </a:solidFill>
                  <a:prstDash val="solid"/>
                </a:ln>
                <a:solidFill>
                  <a:srgbClr val="FF0000"/>
                </a:solidFill>
              </a:rPr>
              <a:t>Жақсы</a:t>
            </a:r>
            <a:r>
              <a:rPr lang="ru-RU" sz="2400" b="1" dirty="0">
                <a:ln w="12700" cmpd="sng">
                  <a:solidFill>
                    <a:schemeClr val="accent4"/>
                  </a:solidFill>
                  <a:prstDash val="solid"/>
                </a:ln>
                <a:solidFill>
                  <a:srgbClr val="FF0000"/>
                </a:solidFill>
              </a:rPr>
              <a:t> №1 орта </a:t>
            </a:r>
            <a:r>
              <a:rPr lang="ru-RU" sz="2400" b="1" dirty="0" err="1">
                <a:ln w="12700" cmpd="sng">
                  <a:solidFill>
                    <a:schemeClr val="accent4"/>
                  </a:solidFill>
                  <a:prstDash val="solid"/>
                </a:ln>
                <a:solidFill>
                  <a:srgbClr val="FF0000"/>
                </a:solidFill>
              </a:rPr>
              <a:t>мектебі</a:t>
            </a:r>
            <a:endParaRPr lang="ru-RU" sz="2400" b="1" dirty="0">
              <a:ln w="12700" cmpd="sng">
                <a:solidFill>
                  <a:schemeClr val="accent4"/>
                </a:solidFill>
                <a:prstDash val="solid"/>
              </a:ln>
              <a:solidFill>
                <a:srgbClr val="FF0000"/>
              </a:solidFill>
            </a:endParaRPr>
          </a:p>
        </p:txBody>
      </p:sp>
      <p:sp>
        <p:nvSpPr>
          <p:cNvPr id="4" name="Прямоугольник 3"/>
          <p:cNvSpPr/>
          <p:nvPr/>
        </p:nvSpPr>
        <p:spPr>
          <a:xfrm>
            <a:off x="3923389" y="2125122"/>
            <a:ext cx="4836328" cy="1792798"/>
          </a:xfrm>
          <a:prstGeom prst="rect">
            <a:avLst/>
          </a:prstGeom>
          <a:noFill/>
        </p:spPr>
        <p:txBody>
          <a:bodyPr wrap="square" lIns="68580" tIns="34290" rIns="68580" bIns="34290">
            <a:spAutoFit/>
          </a:bodyPr>
          <a:lstStyle/>
          <a:p>
            <a:pPr algn="ctr"/>
            <a:r>
              <a:rPr lang="ru-RU" sz="2800" b="1" dirty="0" err="1">
                <a:ln w="22225">
                  <a:solidFill>
                    <a:schemeClr val="accent2"/>
                  </a:solidFill>
                  <a:prstDash val="solid"/>
                </a:ln>
                <a:solidFill>
                  <a:srgbClr val="002060"/>
                </a:solidFill>
                <a:latin typeface="Arial" panose="020B0604020202020204" pitchFamily="34" charset="0"/>
                <a:cs typeface="Arial" panose="020B0604020202020204" pitchFamily="34" charset="0"/>
              </a:rPr>
              <a:t>Сабақтың</a:t>
            </a:r>
            <a:r>
              <a:rPr lang="ru-RU" sz="2800" b="1" dirty="0">
                <a:ln w="22225">
                  <a:solidFill>
                    <a:schemeClr val="accent2"/>
                  </a:solidFill>
                  <a:prstDash val="solid"/>
                </a:ln>
                <a:solidFill>
                  <a:srgbClr val="002060"/>
                </a:solidFill>
                <a:latin typeface="Arial" panose="020B0604020202020204" pitchFamily="34" charset="0"/>
                <a:cs typeface="Arial" panose="020B0604020202020204" pitchFamily="34" charset="0"/>
              </a:rPr>
              <a:t> </a:t>
            </a:r>
            <a:r>
              <a:rPr lang="ru-RU" sz="2800" b="1" dirty="0" err="1">
                <a:ln w="22225">
                  <a:solidFill>
                    <a:schemeClr val="accent2"/>
                  </a:solidFill>
                  <a:prstDash val="solid"/>
                </a:ln>
                <a:solidFill>
                  <a:srgbClr val="002060"/>
                </a:solidFill>
                <a:latin typeface="Arial" panose="020B0604020202020204" pitchFamily="34" charset="0"/>
                <a:cs typeface="Arial" panose="020B0604020202020204" pitchFamily="34" charset="0"/>
              </a:rPr>
              <a:t>тақырыбы</a:t>
            </a:r>
            <a:r>
              <a:rPr lang="ru-RU" sz="2800" b="1" dirty="0" smtClean="0">
                <a:ln w="22225">
                  <a:solidFill>
                    <a:schemeClr val="accent2"/>
                  </a:solidFill>
                  <a:prstDash val="solid"/>
                </a:ln>
                <a:solidFill>
                  <a:srgbClr val="002060"/>
                </a:solidFill>
                <a:latin typeface="Arial" panose="020B0604020202020204" pitchFamily="34" charset="0"/>
                <a:cs typeface="Arial" panose="020B0604020202020204" pitchFamily="34" charset="0"/>
              </a:rPr>
              <a:t>:</a:t>
            </a:r>
          </a:p>
          <a:p>
            <a:pPr algn="ctr"/>
            <a:endParaRPr lang="ru-RU" sz="2800" b="1" dirty="0">
              <a:ln w="22225">
                <a:solidFill>
                  <a:schemeClr val="accent2"/>
                </a:solidFill>
                <a:prstDash val="solid"/>
              </a:ln>
              <a:solidFill>
                <a:srgbClr val="002060"/>
              </a:solidFill>
              <a:latin typeface="Arial" panose="020B0604020202020204" pitchFamily="34" charset="0"/>
              <a:cs typeface="Arial" panose="020B0604020202020204" pitchFamily="34" charset="0"/>
            </a:endParaRPr>
          </a:p>
          <a:p>
            <a:pPr algn="ctr"/>
            <a:r>
              <a:rPr lang="kk-KZ" sz="2800" b="1" dirty="0" smtClean="0">
                <a:ln w="22225">
                  <a:solidFill>
                    <a:schemeClr val="accent2"/>
                  </a:solidFill>
                  <a:prstDash val="solid"/>
                </a:ln>
                <a:solidFill>
                  <a:srgbClr val="7030A0"/>
                </a:solidFill>
                <a:latin typeface="Arial" panose="020B0604020202020204" pitchFamily="34" charset="0"/>
                <a:cs typeface="Arial" panose="020B0604020202020204" pitchFamily="34" charset="0"/>
              </a:rPr>
              <a:t>Нұрқасым  Қазыбеков</a:t>
            </a:r>
            <a:endParaRPr lang="ru-RU" sz="2800" b="1" dirty="0">
              <a:ln w="22225">
                <a:solidFill>
                  <a:schemeClr val="accent2"/>
                </a:solidFill>
                <a:prstDash val="solid"/>
              </a:ln>
              <a:solidFill>
                <a:srgbClr val="7030A0"/>
              </a:solidFill>
              <a:latin typeface="Arial" panose="020B0604020202020204" pitchFamily="34" charset="0"/>
              <a:cs typeface="Arial" panose="020B0604020202020204" pitchFamily="34" charset="0"/>
            </a:endParaRPr>
          </a:p>
          <a:p>
            <a:pPr algn="ctr"/>
            <a:r>
              <a:rPr lang="ru-RU" sz="2800" b="1" dirty="0">
                <a:ln w="22225">
                  <a:solidFill>
                    <a:schemeClr val="accent2"/>
                  </a:solidFill>
                  <a:prstDash val="solid"/>
                </a:ln>
                <a:solidFill>
                  <a:srgbClr val="7030A0"/>
                </a:solidFill>
                <a:latin typeface="Arial" panose="020B0604020202020204" pitchFamily="34" charset="0"/>
                <a:cs typeface="Arial" panose="020B0604020202020204" pitchFamily="34" charset="0"/>
              </a:rPr>
              <a:t> </a:t>
            </a:r>
            <a:r>
              <a:rPr lang="ru-RU" sz="2800" b="1" dirty="0" smtClean="0">
                <a:ln w="22225">
                  <a:solidFill>
                    <a:schemeClr val="accent2"/>
                  </a:solidFill>
                  <a:prstDash val="solid"/>
                </a:ln>
                <a:solidFill>
                  <a:srgbClr val="7030A0"/>
                </a:solidFill>
                <a:latin typeface="Arial" panose="020B0604020202020204" pitchFamily="34" charset="0"/>
                <a:cs typeface="Arial" panose="020B0604020202020204" pitchFamily="34" charset="0"/>
              </a:rPr>
              <a:t>«</a:t>
            </a:r>
            <a:r>
              <a:rPr lang="ru-RU" sz="2800" b="1" dirty="0" err="1" smtClean="0">
                <a:ln w="22225">
                  <a:solidFill>
                    <a:schemeClr val="accent2"/>
                  </a:solidFill>
                  <a:prstDash val="solid"/>
                </a:ln>
                <a:solidFill>
                  <a:srgbClr val="7030A0"/>
                </a:solidFill>
                <a:latin typeface="Arial" panose="020B0604020202020204" pitchFamily="34" charset="0"/>
                <a:cs typeface="Arial" panose="020B0604020202020204" pitchFamily="34" charset="0"/>
              </a:rPr>
              <a:t>Жайлау</a:t>
            </a:r>
            <a:r>
              <a:rPr lang="ru-RU" sz="2800" b="1" dirty="0" smtClean="0">
                <a:ln w="22225">
                  <a:solidFill>
                    <a:schemeClr val="accent2"/>
                  </a:solidFill>
                  <a:prstDash val="solid"/>
                </a:ln>
                <a:solidFill>
                  <a:srgbClr val="7030A0"/>
                </a:solidFill>
                <a:latin typeface="Arial" panose="020B0604020202020204" pitchFamily="34" charset="0"/>
                <a:cs typeface="Arial" panose="020B0604020202020204" pitchFamily="34" charset="0"/>
              </a:rPr>
              <a:t>»</a:t>
            </a:r>
            <a:endParaRPr lang="ru-RU" sz="2800" b="1" dirty="0">
              <a:ln w="22225">
                <a:solidFill>
                  <a:schemeClr val="accent2"/>
                </a:solidFill>
                <a:prstDash val="solid"/>
              </a:ln>
              <a:solidFill>
                <a:srgbClr val="7030A0"/>
              </a:solidFill>
              <a:latin typeface="Arial" panose="020B0604020202020204" pitchFamily="34" charset="0"/>
              <a:cs typeface="Arial" panose="020B0604020202020204" pitchFamily="34" charset="0"/>
            </a:endParaRPr>
          </a:p>
        </p:txBody>
      </p:sp>
      <p:pic>
        <p:nvPicPr>
          <p:cNvPr id="7" name="Рисунок 6" descr="Картинки по запросу нұрқасым қазыбеков фото"/>
          <p:cNvPicPr/>
          <p:nvPr/>
        </p:nvPicPr>
        <p:blipFill>
          <a:blip r:embed="rId3" cstate="print"/>
          <a:srcRect/>
          <a:stretch>
            <a:fillRect/>
          </a:stretch>
        </p:blipFill>
        <p:spPr bwMode="auto">
          <a:xfrm>
            <a:off x="198755" y="1203960"/>
            <a:ext cx="3336925" cy="4008120"/>
          </a:xfrm>
          <a:prstGeom prst="rect">
            <a:avLst/>
          </a:prstGeom>
          <a:noFill/>
          <a:ln w="9525">
            <a:noFill/>
            <a:miter lim="800000"/>
            <a:headEnd/>
            <a:tailEnd/>
          </a:ln>
        </p:spPr>
      </p:pic>
    </p:spTree>
    <p:extLst>
      <p:ext uri="{BB962C8B-B14F-4D97-AF65-F5344CB8AC3E}">
        <p14:creationId xmlns:p14="http://schemas.microsoft.com/office/powerpoint/2010/main" xmlns="" val="2021034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468456" y="2052097"/>
            <a:ext cx="6771790" cy="1569660"/>
          </a:xfrm>
          <a:prstGeom prst="rect">
            <a:avLst/>
          </a:prstGeom>
        </p:spPr>
        <p:txBody>
          <a:bodyPr wrap="none">
            <a:spAutoFit/>
          </a:bodyPr>
          <a:lstStyle/>
          <a:p>
            <a:r>
              <a:rPr lang="kk-KZ" sz="9600" b="1" dirty="0" smtClean="0">
                <a:solidFill>
                  <a:srgbClr val="C00000"/>
                </a:solidFill>
                <a:latin typeface="Times New Roman" panose="02020603050405020304" pitchFamily="18" charset="0"/>
                <a:ea typeface="Calibri" panose="020F0502020204030204" pitchFamily="34" charset="0"/>
              </a:rPr>
              <a:t>Сергіту сәті</a:t>
            </a:r>
            <a:endParaRPr lang="ru-RU" sz="96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62670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57200" y="685801"/>
            <a:ext cx="5580185" cy="646331"/>
          </a:xfrm>
          <a:prstGeom prst="rect">
            <a:avLst/>
          </a:prstGeom>
          <a:noFill/>
        </p:spPr>
        <p:txBody>
          <a:bodyPr wrap="square" lIns="91440" tIns="45720" rIns="91440" bIns="45720">
            <a:spAutoFit/>
          </a:bodyPr>
          <a:lstStyle/>
          <a:p>
            <a:pPr algn="ctr"/>
            <a:r>
              <a:rPr lang="kk-KZ" sz="3600" b="1" dirty="0" smtClean="0">
                <a:ln w="22225">
                  <a:solidFill>
                    <a:schemeClr val="accent2"/>
                  </a:solidFill>
                  <a:prstDash val="solid"/>
                </a:ln>
                <a:solidFill>
                  <a:srgbClr val="C00000"/>
                </a:solidFill>
                <a:latin typeface="Times New Roman" panose="02020603050405020304" pitchFamily="18" charset="0"/>
                <a:cs typeface="Times New Roman" panose="02020603050405020304" pitchFamily="18" charset="0"/>
              </a:rPr>
              <a:t>Ой толғаныс</a:t>
            </a:r>
            <a:endParaRPr lang="ru-RU" sz="3600" b="1" cap="none" spc="0" dirty="0">
              <a:ln w="22225">
                <a:solidFill>
                  <a:schemeClr val="accent2"/>
                </a:solidFill>
                <a:prstDash val="solid"/>
              </a:ln>
              <a:solidFill>
                <a:srgbClr val="C00000"/>
              </a:solidFill>
              <a:effectLst/>
              <a:latin typeface="Times New Roman" panose="02020603050405020304" pitchFamily="18" charset="0"/>
              <a:cs typeface="Times New Roman" panose="02020603050405020304" pitchFamily="18" charset="0"/>
            </a:endParaRPr>
          </a:p>
        </p:txBody>
      </p:sp>
      <p:sp>
        <p:nvSpPr>
          <p:cNvPr id="6145" name="Rectangle 1"/>
          <p:cNvSpPr>
            <a:spLocks noChangeArrowheads="1"/>
          </p:cNvSpPr>
          <p:nvPr/>
        </p:nvSpPr>
        <p:spPr bwMode="auto">
          <a:xfrm>
            <a:off x="15240" y="1295238"/>
            <a:ext cx="91287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1-топ:Жазушылар: </a:t>
            </a: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«Жайдарлы жаздың  жайлауы» шағын  әңгіме  жазады.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2-топ:Ақындар: </a:t>
            </a: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«Жаз»  тақырыбына  өлең  шығарады.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3-топ:Суретшілер: </a:t>
            </a: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«Жайлау»  тақырыбына  сурет  салады.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4-топ:Экологтар:  </a:t>
            </a: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«Жайлау  табиғаты»   тақырыбында  табиғатты  зерттейді.</a:t>
            </a:r>
          </a:p>
          <a:p>
            <a:pPr marL="0" marR="0" lvl="0" indent="0" algn="l" defTabSz="914400" rtl="0" eaLnBrk="0" fontAlgn="base" latinLnBrk="0" hangingPunct="0">
              <a:lnSpc>
                <a:spcPct val="100000"/>
              </a:lnSpc>
              <a:spcBef>
                <a:spcPct val="0"/>
              </a:spcBef>
              <a:spcAft>
                <a:spcPct val="0"/>
              </a:spcAft>
              <a:buClrTx/>
              <a:buSzTx/>
              <a:buFontTx/>
              <a:buNone/>
              <a:tabLst/>
            </a:pPr>
            <a:endParaRPr lang="kk-KZ" sz="2800" dirty="0" smtClean="0">
              <a:latin typeface="Times New Roman" pitchFamily="18" charset="0"/>
              <a:cs typeface="Times New Roman" pitchFamily="18" charset="0"/>
            </a:endParaRPr>
          </a:p>
          <a:p>
            <a:pPr eaLnBrk="0" fontAlgn="base" hangingPunct="0">
              <a:spcBef>
                <a:spcPct val="0"/>
              </a:spcBef>
              <a:spcAft>
                <a:spcPct val="0"/>
              </a:spcAft>
            </a:pPr>
            <a:r>
              <a:rPr lang="kk-KZ" sz="3600" b="1" dirty="0" smtClean="0">
                <a:solidFill>
                  <a:srgbClr val="C00000"/>
                </a:solidFill>
                <a:latin typeface="Times New Roman" pitchFamily="18" charset="0"/>
                <a:cs typeface="Times New Roman" pitchFamily="18" charset="0"/>
              </a:rPr>
              <a:t>                 Кестемен  </a:t>
            </a:r>
            <a:r>
              <a:rPr lang="kk-KZ" sz="3600" b="1" dirty="0" smtClean="0">
                <a:solidFill>
                  <a:srgbClr val="C00000"/>
                </a:solidFill>
                <a:latin typeface="Times New Roman" pitchFamily="18" charset="0"/>
                <a:cs typeface="Times New Roman" pitchFamily="18" charset="0"/>
              </a:rPr>
              <a:t>жұмыс</a:t>
            </a:r>
            <a:endParaRPr lang="ru-RU" sz="3600" b="1" dirty="0" smtClean="0">
              <a:solidFill>
                <a:srgbClr val="C0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93779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02277" y="259305"/>
            <a:ext cx="5477908" cy="646331"/>
          </a:xfrm>
          <a:prstGeom prst="rect">
            <a:avLst/>
          </a:prstGeom>
          <a:noFill/>
        </p:spPr>
        <p:txBody>
          <a:bodyPr wrap="square" lIns="91440" tIns="45720" rIns="91440" bIns="45720">
            <a:spAutoFit/>
          </a:bodyPr>
          <a:lstStyle/>
          <a:p>
            <a:pPr algn="ctr"/>
            <a:r>
              <a:rPr lang="kk-KZ" sz="3600" b="1" dirty="0" smtClean="0">
                <a:ln w="22225">
                  <a:solidFill>
                    <a:schemeClr val="accent2"/>
                  </a:solidFill>
                  <a:prstDash val="solid"/>
                </a:ln>
                <a:solidFill>
                  <a:srgbClr val="FFFF00"/>
                </a:solidFill>
                <a:latin typeface="Times New Roman" panose="02020603050405020304" pitchFamily="18" charset="0"/>
                <a:cs typeface="Times New Roman" panose="02020603050405020304" pitchFamily="18" charset="0"/>
              </a:rPr>
              <a:t>Үй </a:t>
            </a:r>
            <a:r>
              <a:rPr lang="kk-KZ" sz="3600" b="1" dirty="0" smtClean="0">
                <a:ln w="22225">
                  <a:solidFill>
                    <a:schemeClr val="accent2"/>
                  </a:solidFill>
                  <a:prstDash val="solid"/>
                </a:ln>
                <a:solidFill>
                  <a:srgbClr val="FFFF00"/>
                </a:solidFill>
                <a:latin typeface="Times New Roman" panose="02020603050405020304" pitchFamily="18" charset="0"/>
                <a:cs typeface="Times New Roman" panose="02020603050405020304" pitchFamily="18" charset="0"/>
              </a:rPr>
              <a:t>тапсырмасы</a:t>
            </a:r>
            <a:endParaRPr lang="ru-RU" sz="3600" b="1" cap="none" spc="0" dirty="0">
              <a:ln w="22225">
                <a:solidFill>
                  <a:schemeClr val="accent2"/>
                </a:solidFill>
                <a:prstDash val="solid"/>
              </a:ln>
              <a:solidFill>
                <a:srgbClr val="FFFF00"/>
              </a:solidFill>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63415" y="1981423"/>
            <a:ext cx="8335107" cy="584775"/>
          </a:xfrm>
          <a:prstGeom prst="rect">
            <a:avLst/>
          </a:prstGeom>
        </p:spPr>
        <p:txBody>
          <a:bodyPr wrap="square">
            <a:spAutoFit/>
          </a:bodyPr>
          <a:lstStyle/>
          <a:p>
            <a:r>
              <a:rPr lang="kk-KZ"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3200" dirty="0" smtClean="0">
                <a:latin typeface="Times New Roman" pitchFamily="18" charset="0"/>
                <a:cs typeface="Times New Roman" pitchFamily="18" charset="0"/>
              </a:rPr>
              <a:t>116-бет  </a:t>
            </a:r>
            <a:r>
              <a:rPr lang="kk-KZ" sz="3200" dirty="0" smtClean="0">
                <a:latin typeface="Times New Roman" pitchFamily="18" charset="0"/>
                <a:cs typeface="Times New Roman" pitchFamily="18" charset="0"/>
              </a:rPr>
              <a:t>мазмұндау,сұрақтарға жауап беру.</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5433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536029" y="282752"/>
            <a:ext cx="8197661" cy="1200329"/>
          </a:xfrm>
          <a:prstGeom prst="rect">
            <a:avLst/>
          </a:prstGeom>
          <a:noFill/>
        </p:spPr>
        <p:txBody>
          <a:bodyPr wrap="square" lIns="91440" tIns="45720" rIns="91440" bIns="45720">
            <a:spAutoFit/>
          </a:bodyPr>
          <a:lstStyle/>
          <a:p>
            <a:pPr algn="ctr"/>
            <a:r>
              <a:rPr lang="kk-KZ" sz="3600" b="1" dirty="0" smtClean="0">
                <a:ln w="22225">
                  <a:solidFill>
                    <a:schemeClr val="accent2"/>
                  </a:solidFill>
                  <a:prstDash val="solid"/>
                </a:ln>
                <a:solidFill>
                  <a:srgbClr val="FFFF00"/>
                </a:solidFill>
                <a:latin typeface="Times New Roman" panose="02020603050405020304" pitchFamily="18" charset="0"/>
                <a:cs typeface="Times New Roman" panose="02020603050405020304" pitchFamily="18" charset="0"/>
              </a:rPr>
              <a:t>Оқушының өзін-өзі бағалау </a:t>
            </a:r>
            <a:r>
              <a:rPr lang="kk-KZ" sz="3600" b="1" dirty="0" smtClean="0">
                <a:ln w="22225">
                  <a:solidFill>
                    <a:schemeClr val="accent2"/>
                  </a:solidFill>
                  <a:prstDash val="solid"/>
                </a:ln>
                <a:solidFill>
                  <a:srgbClr val="FFFF00"/>
                </a:solidFill>
                <a:latin typeface="Times New Roman" panose="02020603050405020304" pitchFamily="18" charset="0"/>
                <a:cs typeface="Times New Roman" panose="02020603050405020304" pitchFamily="18" charset="0"/>
              </a:rPr>
              <a:t>парақшасы</a:t>
            </a:r>
            <a:endParaRPr lang="ru-RU" sz="3600" b="1" cap="none" spc="0" dirty="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nvGraphicFramePr>
        <p:xfrm>
          <a:off x="548640" y="2172814"/>
          <a:ext cx="7955280" cy="2477777"/>
        </p:xfrm>
        <a:graphic>
          <a:graphicData uri="http://schemas.openxmlformats.org/drawingml/2006/table">
            <a:tbl>
              <a:tblPr/>
              <a:tblGrid>
                <a:gridCol w="1224907"/>
                <a:gridCol w="1386578"/>
                <a:gridCol w="896961"/>
                <a:gridCol w="1467702"/>
                <a:gridCol w="900414"/>
                <a:gridCol w="1366442"/>
                <a:gridCol w="712276"/>
              </a:tblGrid>
              <a:tr h="1255697">
                <a:tc>
                  <a:txBody>
                    <a:bodyPr/>
                    <a:lstStyle/>
                    <a:p>
                      <a:pPr>
                        <a:lnSpc>
                          <a:spcPct val="115000"/>
                        </a:lnSpc>
                        <a:spcAft>
                          <a:spcPts val="0"/>
                        </a:spcAft>
                      </a:pPr>
                      <a:r>
                        <a:rPr lang="kk-KZ" sz="1000" b="1" kern="1200">
                          <a:solidFill>
                            <a:srgbClr val="000000"/>
                          </a:solidFill>
                          <a:latin typeface="Times New Roman"/>
                          <a:ea typeface="Times New Roman"/>
                          <a:cs typeface="Times New Roman"/>
                        </a:rPr>
                        <a:t>Оқушының аты-жөні </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0" b="1" kern="1200">
                          <a:solidFill>
                            <a:srgbClr val="000000"/>
                          </a:solidFill>
                          <a:latin typeface="Times New Roman"/>
                          <a:ea typeface="Times New Roman"/>
                          <a:cs typeface="Times New Roman"/>
                        </a:rPr>
                        <a:t>Үй тапсырмасы</a:t>
                      </a:r>
                      <a:endParaRPr lang="ru-RU" sz="800">
                        <a:latin typeface="Calibri"/>
                        <a:ea typeface="Calibri"/>
                        <a:cs typeface="Times New Roman"/>
                      </a:endParaRPr>
                    </a:p>
                    <a:p>
                      <a:pPr>
                        <a:lnSpc>
                          <a:spcPct val="115000"/>
                        </a:lnSpc>
                        <a:spcAft>
                          <a:spcPts val="0"/>
                        </a:spcAft>
                      </a:pPr>
                      <a:r>
                        <a:rPr lang="kk-KZ" sz="1000" kern="1200">
                          <a:solidFill>
                            <a:srgbClr val="000000"/>
                          </a:solidFill>
                          <a:latin typeface="Times New Roman"/>
                          <a:ea typeface="Times New Roman"/>
                          <a:cs typeface="Times New Roman"/>
                        </a:rPr>
                        <a:t>Жауап берсе – 2 ұпай</a:t>
                      </a:r>
                      <a:endParaRPr lang="ru-RU" sz="800">
                        <a:latin typeface="Calibri"/>
                        <a:ea typeface="Calibri"/>
                        <a:cs typeface="Times New Roman"/>
                      </a:endParaRPr>
                    </a:p>
                    <a:p>
                      <a:pPr>
                        <a:lnSpc>
                          <a:spcPct val="115000"/>
                        </a:lnSpc>
                        <a:spcAft>
                          <a:spcPts val="0"/>
                        </a:spcAft>
                      </a:pPr>
                      <a:r>
                        <a:rPr lang="kk-KZ" sz="1000" kern="1200">
                          <a:solidFill>
                            <a:srgbClr val="000000"/>
                          </a:solidFill>
                          <a:latin typeface="Times New Roman"/>
                          <a:ea typeface="Times New Roman"/>
                          <a:cs typeface="Times New Roman"/>
                        </a:rPr>
                        <a:t>Жауап жартылай болса – 1 ұпай</a:t>
                      </a:r>
                      <a:endParaRPr lang="ru-RU" sz="800">
                        <a:latin typeface="Calibri"/>
                        <a:ea typeface="Calibri"/>
                        <a:cs typeface="Times New Roman"/>
                      </a:endParaRPr>
                    </a:p>
                    <a:p>
                      <a:pPr>
                        <a:lnSpc>
                          <a:spcPct val="115000"/>
                        </a:lnSpc>
                        <a:spcAft>
                          <a:spcPts val="0"/>
                        </a:spcAft>
                      </a:pPr>
                      <a:r>
                        <a:rPr lang="kk-KZ" sz="1000" kern="1200">
                          <a:solidFill>
                            <a:srgbClr val="000000"/>
                          </a:solidFill>
                          <a:latin typeface="Times New Roman"/>
                          <a:ea typeface="Times New Roman"/>
                          <a:cs typeface="Times New Roman"/>
                        </a:rPr>
                        <a:t>Жауап бермесе – 0 ұпай</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0" b="1" kern="1200">
                          <a:solidFill>
                            <a:srgbClr val="000000"/>
                          </a:solidFill>
                          <a:latin typeface="Times New Roman"/>
                          <a:ea typeface="Times New Roman"/>
                          <a:cs typeface="Times New Roman"/>
                        </a:rPr>
                        <a:t>Бейне</a:t>
                      </a:r>
                      <a:endParaRPr lang="ru-RU" sz="800">
                        <a:latin typeface="Calibri"/>
                        <a:ea typeface="Calibri"/>
                        <a:cs typeface="Times New Roman"/>
                      </a:endParaRPr>
                    </a:p>
                    <a:p>
                      <a:pPr>
                        <a:lnSpc>
                          <a:spcPct val="115000"/>
                        </a:lnSpc>
                        <a:spcAft>
                          <a:spcPts val="0"/>
                        </a:spcAft>
                      </a:pPr>
                      <a:r>
                        <a:rPr lang="kk-KZ" sz="1000" b="1" kern="1200">
                          <a:solidFill>
                            <a:srgbClr val="000000"/>
                          </a:solidFill>
                          <a:latin typeface="Times New Roman"/>
                          <a:ea typeface="Times New Roman"/>
                          <a:cs typeface="Times New Roman"/>
                        </a:rPr>
                        <a:t>фильм</a:t>
                      </a:r>
                      <a:endParaRPr lang="ru-RU" sz="800">
                        <a:latin typeface="Calibri"/>
                        <a:ea typeface="Calibri"/>
                        <a:cs typeface="Times New Roman"/>
                      </a:endParaRPr>
                    </a:p>
                    <a:p>
                      <a:pPr>
                        <a:lnSpc>
                          <a:spcPct val="115000"/>
                        </a:lnSpc>
                        <a:spcAft>
                          <a:spcPts val="0"/>
                        </a:spcAft>
                      </a:pPr>
                      <a:r>
                        <a:rPr lang="kk-KZ" sz="1000" kern="1200">
                          <a:solidFill>
                            <a:srgbClr val="000000"/>
                          </a:solidFill>
                          <a:latin typeface="Times New Roman"/>
                          <a:ea typeface="Times New Roman"/>
                          <a:cs typeface="Times New Roman"/>
                        </a:rPr>
                        <a:t> жайлы ой бөлістім</a:t>
                      </a:r>
                      <a:r>
                        <a:rPr lang="kk-KZ" sz="1000" b="1" kern="1200">
                          <a:solidFill>
                            <a:srgbClr val="000000"/>
                          </a:solidFill>
                          <a:latin typeface="Times New Roman"/>
                          <a:ea typeface="Times New Roman"/>
                          <a:cs typeface="Times New Roman"/>
                        </a:rPr>
                        <a:t> -</a:t>
                      </a:r>
                      <a:r>
                        <a:rPr lang="kk-KZ" sz="1000" kern="1200">
                          <a:solidFill>
                            <a:srgbClr val="000000"/>
                          </a:solidFill>
                          <a:latin typeface="Times New Roman"/>
                          <a:ea typeface="Times New Roman"/>
                          <a:cs typeface="Times New Roman"/>
                        </a:rPr>
                        <a:t>2 ұпай</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000" b="1">
                          <a:latin typeface="Times New Roman"/>
                          <a:ea typeface="Calibri"/>
                          <a:cs typeface="Times New Roman"/>
                        </a:rPr>
                        <a:t>Тыңдалым</a:t>
                      </a:r>
                      <a:endParaRPr lang="ru-RU" sz="800">
                        <a:latin typeface="Calibri"/>
                        <a:ea typeface="Calibri"/>
                        <a:cs typeface="Times New Roman"/>
                      </a:endParaRPr>
                    </a:p>
                    <a:p>
                      <a:pPr>
                        <a:lnSpc>
                          <a:spcPct val="115000"/>
                        </a:lnSpc>
                        <a:spcAft>
                          <a:spcPts val="1000"/>
                        </a:spcAft>
                      </a:pPr>
                      <a:r>
                        <a:rPr lang="kk-KZ" sz="1000">
                          <a:latin typeface="Times New Roman"/>
                          <a:ea typeface="Calibri"/>
                          <a:cs typeface="Times New Roman"/>
                        </a:rPr>
                        <a:t>Сұрақ  қойса – 1 ұпай</a:t>
                      </a:r>
                      <a:endParaRPr lang="ru-RU" sz="800">
                        <a:latin typeface="Calibri"/>
                        <a:ea typeface="Calibri"/>
                        <a:cs typeface="Times New Roman"/>
                      </a:endParaRPr>
                    </a:p>
                    <a:p>
                      <a:pPr>
                        <a:lnSpc>
                          <a:spcPct val="115000"/>
                        </a:lnSpc>
                        <a:spcAft>
                          <a:spcPts val="0"/>
                        </a:spcAft>
                      </a:pPr>
                      <a:r>
                        <a:rPr lang="kk-KZ" sz="1000">
                          <a:latin typeface="Times New Roman"/>
                          <a:ea typeface="Calibri"/>
                          <a:cs typeface="Times New Roman"/>
                        </a:rPr>
                        <a:t>Сұраққа  жауап берсе- 1 ұпай</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000" b="1">
                          <a:latin typeface="Times New Roman"/>
                          <a:ea typeface="Calibri"/>
                          <a:cs typeface="Times New Roman"/>
                        </a:rPr>
                        <a:t>Топпен  жұмыс</a:t>
                      </a:r>
                      <a:endParaRPr lang="ru-RU" sz="800">
                        <a:latin typeface="Calibri"/>
                        <a:ea typeface="Calibri"/>
                        <a:cs typeface="Times New Roman"/>
                      </a:endParaRPr>
                    </a:p>
                    <a:p>
                      <a:pPr>
                        <a:lnSpc>
                          <a:spcPct val="115000"/>
                        </a:lnSpc>
                        <a:spcAft>
                          <a:spcPts val="0"/>
                        </a:spcAft>
                      </a:pPr>
                      <a:r>
                        <a:rPr lang="kk-KZ" sz="1000">
                          <a:latin typeface="Times New Roman"/>
                          <a:ea typeface="Times New Roman"/>
                          <a:cs typeface="Times New Roman"/>
                        </a:rPr>
                        <a:t>Мәлімет жазса, қорғаса – 2 ұпай</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0" b="1" kern="1200">
                          <a:solidFill>
                            <a:srgbClr val="000000"/>
                          </a:solidFill>
                          <a:latin typeface="Times New Roman"/>
                          <a:ea typeface="Times New Roman"/>
                          <a:cs typeface="Times New Roman"/>
                        </a:rPr>
                        <a:t>Өз ой толғанысыммен бөлістім -</a:t>
                      </a:r>
                      <a:endParaRPr lang="ru-RU" sz="800">
                        <a:latin typeface="Calibri"/>
                        <a:ea typeface="Calibri"/>
                        <a:cs typeface="Times New Roman"/>
                      </a:endParaRPr>
                    </a:p>
                    <a:p>
                      <a:pPr>
                        <a:lnSpc>
                          <a:spcPct val="115000"/>
                        </a:lnSpc>
                        <a:spcAft>
                          <a:spcPts val="0"/>
                        </a:spcAft>
                      </a:pPr>
                      <a:r>
                        <a:rPr lang="kk-KZ" sz="1000" kern="1200">
                          <a:solidFill>
                            <a:srgbClr val="000000"/>
                          </a:solidFill>
                          <a:latin typeface="Times New Roman"/>
                          <a:ea typeface="Times New Roman"/>
                          <a:cs typeface="Times New Roman"/>
                        </a:rPr>
                        <a:t>2 ұпай</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0" b="1" kern="1200">
                          <a:solidFill>
                            <a:srgbClr val="000000"/>
                          </a:solidFill>
                          <a:latin typeface="Times New Roman"/>
                          <a:ea typeface="Times New Roman"/>
                          <a:cs typeface="Times New Roman"/>
                        </a:rPr>
                        <a:t>Жалпы ұпай саны </a:t>
                      </a:r>
                      <a:endParaRPr lang="ru-RU" sz="800">
                        <a:latin typeface="Calibri"/>
                        <a:ea typeface="Calibri"/>
                        <a:cs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294">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r>
              <a:tr h="197294">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r>
              <a:tr h="197294">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r>
              <a:tr h="197294">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r>
              <a:tr h="197294">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r>
              <a:tr h="197294">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c>
                  <a:txBody>
                    <a:bodyPr/>
                    <a:lstStyle/>
                    <a:p>
                      <a:pPr>
                        <a:lnSpc>
                          <a:spcPct val="115000"/>
                        </a:lnSpc>
                      </a:pPr>
                      <a:endParaRPr lang="ru-RU" sz="800" dirty="0">
                        <a:latin typeface="Calibri"/>
                        <a:ea typeface="Times New Roman"/>
                      </a:endParaRPr>
                    </a:p>
                  </a:txBody>
                  <a:tcPr marL="63472" marR="63472" marT="31736" marB="3173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E9"/>
                    </a:solidFill>
                  </a:tcPr>
                </a:tc>
              </a:tr>
            </a:tbl>
          </a:graphicData>
        </a:graphic>
      </p:graphicFrame>
      <p:sp>
        <p:nvSpPr>
          <p:cNvPr id="4097" name="Rectangle 1"/>
          <p:cNvSpPr>
            <a:spLocks noChangeArrowheads="1"/>
          </p:cNvSpPr>
          <p:nvPr/>
        </p:nvSpPr>
        <p:spPr bwMode="auto">
          <a:xfrm>
            <a:off x="289560" y="519684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Бағалау шкаласы   </a:t>
            </a:r>
            <a:r>
              <a:rPr kumimoji="0" lang="kk-KZ" sz="14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a:t>
            </a:r>
            <a:r>
              <a:rPr kumimoji="0" lang="kk-KZ" sz="14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- 10 ұпай                 </a:t>
            </a:r>
            <a:r>
              <a:rPr kumimoji="0" lang="kk-KZ" sz="14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a:t>
            </a:r>
            <a:r>
              <a:rPr kumimoji="0" lang="kk-KZ" sz="14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- 8 ұпай                  </a:t>
            </a:r>
            <a:r>
              <a:rPr kumimoji="0" lang="kk-KZ" sz="14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a:t>
            </a:r>
            <a:r>
              <a:rPr kumimoji="0" lang="kk-KZ" sz="14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- 6 ұпай</a:t>
            </a:r>
            <a:endParaRPr kumimoji="0" lang="ru-RU"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xmlns="" val="1588922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02277" y="259305"/>
            <a:ext cx="5477908" cy="646331"/>
          </a:xfrm>
          <a:prstGeom prst="rect">
            <a:avLst/>
          </a:prstGeom>
          <a:noFill/>
        </p:spPr>
        <p:txBody>
          <a:bodyPr wrap="square" lIns="91440" tIns="45720" rIns="91440" bIns="45720">
            <a:spAutoFit/>
          </a:bodyPr>
          <a:lstStyle/>
          <a:p>
            <a:pPr algn="ctr"/>
            <a:r>
              <a:rPr lang="kk-KZ" sz="3600" b="1" dirty="0" smtClean="0">
                <a:ln w="22225">
                  <a:solidFill>
                    <a:schemeClr val="accent2"/>
                  </a:solidFill>
                  <a:prstDash val="solid"/>
                </a:ln>
                <a:solidFill>
                  <a:srgbClr val="FFFF00"/>
                </a:solidFill>
                <a:latin typeface="Times New Roman" panose="02020603050405020304" pitchFamily="18" charset="0"/>
                <a:cs typeface="Times New Roman" panose="02020603050405020304" pitchFamily="18" charset="0"/>
              </a:rPr>
              <a:t>Кері байланыс</a:t>
            </a:r>
            <a:endParaRPr lang="ru-RU" sz="3600" b="1" cap="none" spc="0" dirty="0">
              <a:ln w="22225">
                <a:solidFill>
                  <a:schemeClr val="accent2"/>
                </a:solidFill>
                <a:prstDash val="solid"/>
              </a:ln>
              <a:solidFill>
                <a:srgbClr val="FFFF00"/>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926122" y="5614572"/>
            <a:ext cx="7209693" cy="369332"/>
          </a:xfrm>
          <a:prstGeom prst="rect">
            <a:avLst/>
          </a:prstGeom>
        </p:spPr>
        <p:txBody>
          <a:bodyPr wrap="square">
            <a:spAutoFit/>
          </a:bodyPr>
          <a:lstStyle/>
          <a:p>
            <a:r>
              <a:rPr lang="kk-KZ" dirty="0" smtClean="0">
                <a:solidFill>
                  <a:srgbClr val="002060"/>
                </a:solidFill>
                <a:effectLst/>
                <a:latin typeface="Times New Roman" panose="02020603050405020304" pitchFamily="18" charset="0"/>
                <a:ea typeface="Calibri" panose="020F0502020204030204" pitchFamily="34" charset="0"/>
              </a:rPr>
              <a:t>Сабақта алған әсерлерін </a:t>
            </a:r>
            <a:r>
              <a:rPr lang="kk-KZ" dirty="0" smtClean="0">
                <a:solidFill>
                  <a:srgbClr val="002060"/>
                </a:solidFill>
                <a:effectLst/>
                <a:latin typeface="Times New Roman" panose="02020603050405020304" pitchFamily="18" charset="0"/>
                <a:ea typeface="Calibri" panose="020F0502020204030204" pitchFamily="34" charset="0"/>
              </a:rPr>
              <a:t>білім қоржынына стикермен жабыстырады</a:t>
            </a:r>
            <a:r>
              <a:rPr lang="kk-KZ" dirty="0" smtClean="0">
                <a:solidFill>
                  <a:srgbClr val="002060"/>
                </a:solidFill>
                <a:effectLst/>
                <a:latin typeface="Times New Roman" panose="02020603050405020304" pitchFamily="18" charset="0"/>
                <a:ea typeface="Calibri" panose="020F0502020204030204" pitchFamily="34" charset="0"/>
              </a:rPr>
              <a:t>.</a:t>
            </a:r>
            <a:endParaRPr lang="ru-RU" dirty="0"/>
          </a:p>
        </p:txBody>
      </p:sp>
      <p:pic>
        <p:nvPicPr>
          <p:cNvPr id="6" name="Рисунок 5" descr="C:\Users\Администратор\Downloads\20161124_115003.jpg"/>
          <p:cNvPicPr/>
          <p:nvPr/>
        </p:nvPicPr>
        <p:blipFill rotWithShape="1">
          <a:blip r:embed="rId2" cstate="print">
            <a:extLst>
              <a:ext uri="{BEBA8EAE-BF5A-486C-A8C5-ECC9F3942E4B}">
                <a14:imgProps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14:imgLayer r:embed="rId7">
                    <a14:imgEffect>
                      <a14:sharpenSoften amount="50000"/>
                    </a14:imgEffect>
                    <a14:imgEffect>
                      <a14:brightnessContrast bright="40000" contrast="-40000"/>
                    </a14:imgEffect>
                  </a14:imgLayer>
                </a14:imgProps>
              </a:ex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l="1059" t="5646" r="212" b="4028"/>
          <a:stretch/>
        </p:blipFill>
        <p:spPr bwMode="auto">
          <a:xfrm>
            <a:off x="822960" y="1356360"/>
            <a:ext cx="7985760" cy="3901440"/>
          </a:xfrm>
          <a:prstGeom prst="rect">
            <a:avLst/>
          </a:prstGeom>
          <a:noFill/>
          <a:ln>
            <a:noFill/>
          </a:ln>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ext>
          </a:extLst>
        </p:spPr>
      </p:pic>
    </p:spTree>
    <p:extLst>
      <p:ext uri="{BB962C8B-B14F-4D97-AF65-F5344CB8AC3E}">
        <p14:creationId xmlns:p14="http://schemas.microsoft.com/office/powerpoint/2010/main" xmlns="" val="3616345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7" name="Прямоугольник 6"/>
          <p:cNvSpPr/>
          <p:nvPr/>
        </p:nvSpPr>
        <p:spPr>
          <a:xfrm>
            <a:off x="574430" y="1342181"/>
            <a:ext cx="8170985" cy="1200329"/>
          </a:xfrm>
          <a:prstGeom prst="rect">
            <a:avLst/>
          </a:prstGeom>
          <a:solidFill>
            <a:srgbClr val="66FFCC"/>
          </a:solidFill>
        </p:spPr>
        <p:txBody>
          <a:bodyPr wrap="square">
            <a:spAutoFit/>
          </a:bodyPr>
          <a:lstStyle/>
          <a:p>
            <a:r>
              <a:rPr lang="ru-RU" sz="2400" dirty="0" smtClean="0">
                <a:latin typeface="Times New Roman" panose="02020603050405020304" pitchFamily="18" charset="0"/>
                <a:cs typeface="Times New Roman" panose="02020603050405020304" pitchFamily="18" charset="0"/>
              </a:rPr>
              <a:t>	</a:t>
            </a:r>
            <a:r>
              <a:rPr lang="kk-KZ" sz="2400" dirty="0" smtClean="0"/>
              <a:t> </a:t>
            </a:r>
            <a:r>
              <a:rPr lang="kk-KZ" sz="2400" dirty="0" smtClean="0">
                <a:latin typeface="Times New Roman" pitchFamily="18" charset="0"/>
                <a:cs typeface="Times New Roman" pitchFamily="18" charset="0"/>
              </a:rPr>
              <a:t>Мәтіннің  мазмұнын  түсіне  отырып, жайлау  тіршілігімен  </a:t>
            </a:r>
            <a:r>
              <a:rPr lang="kk-KZ" sz="2400" dirty="0" smtClean="0">
                <a:latin typeface="Times New Roman" pitchFamily="18" charset="0"/>
                <a:cs typeface="Times New Roman" pitchFamily="18" charset="0"/>
              </a:rPr>
              <a:t>танысу,</a:t>
            </a:r>
            <a:r>
              <a:rPr lang="ru-RU" sz="2400" dirty="0" err="1" smtClean="0">
                <a:latin typeface="Times New Roman" panose="02020603050405020304" pitchFamily="18" charset="0"/>
                <a:cs typeface="Times New Roman" panose="02020603050405020304" pitchFamily="18" charset="0"/>
              </a:rPr>
              <a:t>Ақын </a:t>
            </a:r>
            <a:r>
              <a:rPr lang="ru-RU" sz="2400" dirty="0" err="1" smtClean="0">
                <a:latin typeface="Times New Roman" panose="02020603050405020304" pitchFamily="18" charset="0"/>
                <a:cs typeface="Times New Roman" panose="02020603050405020304" pitchFamily="18" charset="0"/>
              </a:rPr>
              <a:t>туралы</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білімдерін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толықтыру.</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Өз  </a:t>
            </a:r>
            <a:r>
              <a:rPr lang="ru-RU" sz="2400" dirty="0" err="1" smtClean="0">
                <a:latin typeface="Times New Roman" panose="02020603050405020304" pitchFamily="18" charset="0"/>
                <a:cs typeface="Times New Roman" panose="02020603050405020304" pitchFamily="18" charset="0"/>
              </a:rPr>
              <a:t>ойын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еркін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ашық  жеткізуге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дағдыландыру</a:t>
            </a:r>
            <a:endParaRPr lang="ru-RU" sz="240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709441" y="446874"/>
            <a:ext cx="2754537" cy="769441"/>
          </a:xfrm>
          <a:prstGeom prst="rect">
            <a:avLst/>
          </a:prstGeom>
          <a:noFill/>
        </p:spPr>
        <p:txBody>
          <a:bodyPr wrap="none" lIns="91440" tIns="45720" rIns="91440" bIns="45720">
            <a:spAutoFit/>
          </a:bodyPr>
          <a:lstStyle/>
          <a:p>
            <a:pPr algn="ctr"/>
            <a:r>
              <a:rPr lang="ru-RU" sz="4400" b="1" cap="none" spc="0" dirty="0" err="1" smtClean="0">
                <a:ln w="22225">
                  <a:solidFill>
                    <a:schemeClr val="accent2"/>
                  </a:solidFill>
                  <a:prstDash val="solid"/>
                </a:ln>
                <a:solidFill>
                  <a:srgbClr val="002060"/>
                </a:solidFill>
                <a:effectLst/>
                <a:latin typeface="Times New Roman" panose="02020603050405020304" pitchFamily="18" charset="0"/>
                <a:cs typeface="Times New Roman" panose="02020603050405020304" pitchFamily="18" charset="0"/>
              </a:rPr>
              <a:t>Мақсаты</a:t>
            </a:r>
            <a:r>
              <a:rPr lang="ru-RU" sz="4400" b="1" cap="none" spc="0" dirty="0" smtClean="0">
                <a:ln w="22225">
                  <a:solidFill>
                    <a:schemeClr val="accent2"/>
                  </a:solidFill>
                  <a:prstDash val="solid"/>
                </a:ln>
                <a:solidFill>
                  <a:srgbClr val="002060"/>
                </a:solidFill>
                <a:effectLst/>
                <a:latin typeface="Times New Roman" panose="02020603050405020304" pitchFamily="18" charset="0"/>
                <a:cs typeface="Times New Roman" panose="02020603050405020304" pitchFamily="18" charset="0"/>
              </a:rPr>
              <a:t>:</a:t>
            </a:r>
            <a:endParaRPr lang="ru-RU" sz="4400" b="1" cap="none" spc="0" dirty="0">
              <a:ln w="22225">
                <a:solidFill>
                  <a:schemeClr val="accent2"/>
                </a:solidFill>
                <a:prstDash val="solid"/>
              </a:ln>
              <a:solidFill>
                <a:srgbClr val="002060"/>
              </a:solidFill>
              <a:effectLst/>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574430" y="3196680"/>
            <a:ext cx="3803670" cy="769441"/>
          </a:xfrm>
          <a:prstGeom prst="rect">
            <a:avLst/>
          </a:prstGeom>
        </p:spPr>
        <p:txBody>
          <a:bodyPr wrap="none">
            <a:spAutoFit/>
          </a:bodyPr>
          <a:lstStyle/>
          <a:p>
            <a:pPr lvl="0" algn="ctr"/>
            <a:r>
              <a:rPr lang="ru-RU" sz="4400" b="1" dirty="0" err="1" smtClean="0">
                <a:ln w="22225">
                  <a:solidFill>
                    <a:srgbClr val="ED7D31"/>
                  </a:solidFill>
                  <a:prstDash val="solid"/>
                </a:ln>
                <a:solidFill>
                  <a:srgbClr val="002060"/>
                </a:solidFill>
                <a:latin typeface="Times New Roman" panose="02020603050405020304" pitchFamily="18" charset="0"/>
                <a:cs typeface="Times New Roman" panose="02020603050405020304" pitchFamily="18" charset="0"/>
              </a:rPr>
              <a:t>Оқу</a:t>
            </a:r>
            <a:r>
              <a:rPr lang="ru-RU" sz="4400" b="1" dirty="0" smtClean="0">
                <a:ln w="22225">
                  <a:solidFill>
                    <a:srgbClr val="ED7D31"/>
                  </a:solidFill>
                  <a:prstDash val="solid"/>
                </a:ln>
                <a:solidFill>
                  <a:srgbClr val="002060"/>
                </a:solidFill>
                <a:latin typeface="Times New Roman" panose="02020603050405020304" pitchFamily="18" charset="0"/>
                <a:cs typeface="Times New Roman" panose="02020603050405020304" pitchFamily="18" charset="0"/>
              </a:rPr>
              <a:t> </a:t>
            </a:r>
            <a:r>
              <a:rPr lang="ru-RU" sz="4400" b="1" dirty="0" err="1" smtClean="0">
                <a:ln w="22225">
                  <a:solidFill>
                    <a:srgbClr val="ED7D31"/>
                  </a:solidFill>
                  <a:prstDash val="solid"/>
                </a:ln>
                <a:solidFill>
                  <a:srgbClr val="002060"/>
                </a:solidFill>
                <a:latin typeface="Times New Roman" panose="02020603050405020304" pitchFamily="18" charset="0"/>
                <a:cs typeface="Times New Roman" panose="02020603050405020304" pitchFamily="18" charset="0"/>
              </a:rPr>
              <a:t>нәтижесі</a:t>
            </a:r>
            <a:r>
              <a:rPr lang="ru-RU" sz="4400" b="1" dirty="0" smtClean="0">
                <a:ln w="22225">
                  <a:solidFill>
                    <a:srgbClr val="ED7D31"/>
                  </a:solidFill>
                  <a:prstDash val="solid"/>
                </a:ln>
                <a:solidFill>
                  <a:srgbClr val="002060"/>
                </a:solidFill>
                <a:latin typeface="Times New Roman" panose="02020603050405020304" pitchFamily="18" charset="0"/>
                <a:cs typeface="Times New Roman" panose="02020603050405020304" pitchFamily="18" charset="0"/>
              </a:rPr>
              <a:t>:</a:t>
            </a:r>
            <a:endParaRPr lang="ru-RU" sz="4400" b="1" dirty="0">
              <a:ln w="22225">
                <a:solidFill>
                  <a:srgbClr val="ED7D31"/>
                </a:solidFill>
                <a:prstDash val="solid"/>
              </a:ln>
              <a:solidFill>
                <a:srgbClr val="002060"/>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574430" y="4102296"/>
            <a:ext cx="8170985" cy="1200329"/>
          </a:xfrm>
          <a:prstGeom prst="rect">
            <a:avLst/>
          </a:prstGeom>
          <a:solidFill>
            <a:srgbClr val="66FFCC"/>
          </a:solidFill>
        </p:spPr>
        <p:txBody>
          <a:bodyPr wrap="square">
            <a:spAutoFit/>
          </a:bodyPr>
          <a:lstStyle/>
          <a:p>
            <a:r>
              <a:rPr lang="ru-RU" sz="2400" dirty="0" smtClean="0">
                <a:solidFill>
                  <a:schemeClr val="tx1">
                    <a:lumMod val="95000"/>
                    <a:lumOff val="5000"/>
                  </a:schemeClr>
                </a:solidFill>
                <a:effectLst/>
                <a:latin typeface="Times New Roman" panose="02020603050405020304" pitchFamily="18" charset="0"/>
                <a:ea typeface="Calibri" panose="020F0502020204030204" pitchFamily="34" charset="0"/>
              </a:rPr>
              <a:t>	</a:t>
            </a:r>
            <a:r>
              <a:rPr lang="ru-RU" sz="2400" dirty="0" err="1" smtClean="0">
                <a:solidFill>
                  <a:schemeClr val="tx1">
                    <a:lumMod val="95000"/>
                    <a:lumOff val="5000"/>
                  </a:schemeClr>
                </a:solidFill>
                <a:latin typeface="Times New Roman" panose="02020603050405020304" pitchFamily="18" charset="0"/>
                <a:ea typeface="Calibri" panose="020F0502020204030204" pitchFamily="34" charset="0"/>
              </a:rPr>
              <a:t>А</a:t>
            </a:r>
            <a:r>
              <a:rPr lang="ru-RU" sz="2400" dirty="0" err="1" smtClean="0">
                <a:solidFill>
                  <a:schemeClr val="tx1">
                    <a:lumMod val="95000"/>
                    <a:lumOff val="5000"/>
                  </a:schemeClr>
                </a:solidFill>
                <a:effectLst/>
                <a:latin typeface="Times New Roman" panose="02020603050405020304" pitchFamily="18" charset="0"/>
                <a:ea typeface="Calibri" panose="020F0502020204030204" pitchFamily="34" charset="0"/>
              </a:rPr>
              <a:t>қынның </a:t>
            </a:r>
            <a:r>
              <a:rPr lang="ru-RU" sz="2400" dirty="0" err="1" smtClean="0">
                <a:solidFill>
                  <a:schemeClr val="tx1">
                    <a:lumMod val="95000"/>
                    <a:lumOff val="5000"/>
                  </a:schemeClr>
                </a:solidFill>
                <a:effectLst/>
                <a:latin typeface="Times New Roman" panose="02020603050405020304" pitchFamily="18" charset="0"/>
                <a:ea typeface="Calibri" panose="020F0502020204030204" pitchFamily="34" charset="0"/>
              </a:rPr>
              <a:t>өмірбаянымен  танысады</a:t>
            </a:r>
            <a:r>
              <a:rPr lang="ru-RU" sz="2400" dirty="0" smtClean="0">
                <a:solidFill>
                  <a:schemeClr val="tx1">
                    <a:lumMod val="95000"/>
                    <a:lumOff val="5000"/>
                  </a:schemeClr>
                </a:solidFill>
                <a:effectLst/>
                <a:latin typeface="Times New Roman" panose="02020603050405020304" pitchFamily="18" charset="0"/>
                <a:ea typeface="Calibri" panose="020F0502020204030204" pitchFamily="34" charset="0"/>
              </a:rPr>
              <a:t>.</a:t>
            </a:r>
            <a:r>
              <a:rPr lang="kk-KZ" sz="2400" dirty="0" smtClean="0">
                <a:solidFill>
                  <a:schemeClr val="tx1">
                    <a:lumMod val="95000"/>
                    <a:lumOff val="5000"/>
                  </a:schemeClr>
                </a:solidFill>
                <a:effectLst/>
                <a:latin typeface="Times New Roman" panose="02020603050405020304" pitchFamily="18" charset="0"/>
                <a:ea typeface="Calibri" panose="020F0502020204030204" pitchFamily="34" charset="0"/>
              </a:rPr>
              <a:t> Негізгі ойды айтып түсіндіреді. Өз ойын еркін жеткізе алады. </a:t>
            </a:r>
            <a:r>
              <a:rPr lang="ru-RU" sz="2400" dirty="0" err="1" smtClean="0">
                <a:solidFill>
                  <a:schemeClr val="tx1">
                    <a:lumMod val="95000"/>
                    <a:lumOff val="5000"/>
                  </a:schemeClr>
                </a:solidFill>
                <a:effectLst/>
                <a:latin typeface="Times New Roman" panose="02020603050405020304" pitchFamily="18" charset="0"/>
                <a:ea typeface="Calibri" panose="020F0502020204030204" pitchFamily="34" charset="0"/>
              </a:rPr>
              <a:t>Ынтымақтаса</a:t>
            </a:r>
            <a:r>
              <a:rPr lang="ru-RU" sz="2400" dirty="0" smtClean="0">
                <a:solidFill>
                  <a:schemeClr val="tx1">
                    <a:lumMod val="95000"/>
                    <a:lumOff val="5000"/>
                  </a:schemeClr>
                </a:solidFill>
                <a:effectLst/>
                <a:latin typeface="Times New Roman" panose="02020603050405020304" pitchFamily="18" charset="0"/>
                <a:ea typeface="Calibri" panose="020F0502020204030204" pitchFamily="34" charset="0"/>
              </a:rPr>
              <a:t>  </a:t>
            </a:r>
            <a:r>
              <a:rPr lang="ru-RU" sz="2400" dirty="0" err="1" smtClean="0">
                <a:solidFill>
                  <a:schemeClr val="tx1">
                    <a:lumMod val="95000"/>
                    <a:lumOff val="5000"/>
                  </a:schemeClr>
                </a:solidFill>
                <a:effectLst/>
                <a:latin typeface="Times New Roman" panose="02020603050405020304" pitchFamily="18" charset="0"/>
                <a:ea typeface="Calibri" panose="020F0502020204030204" pitchFamily="34" charset="0"/>
              </a:rPr>
              <a:t>жұмыс</a:t>
            </a:r>
            <a:r>
              <a:rPr lang="ru-RU" sz="2400" dirty="0" smtClean="0">
                <a:solidFill>
                  <a:schemeClr val="tx1">
                    <a:lumMod val="95000"/>
                    <a:lumOff val="5000"/>
                  </a:schemeClr>
                </a:solidFill>
                <a:effectLst/>
                <a:latin typeface="Times New Roman" panose="02020603050405020304" pitchFamily="18" charset="0"/>
                <a:ea typeface="Calibri" panose="020F0502020204030204" pitchFamily="34" charset="0"/>
              </a:rPr>
              <a:t>  </a:t>
            </a:r>
            <a:r>
              <a:rPr lang="ru-RU" sz="2400" dirty="0" err="1" smtClean="0">
                <a:solidFill>
                  <a:schemeClr val="tx1">
                    <a:lumMod val="95000"/>
                    <a:lumOff val="5000"/>
                  </a:schemeClr>
                </a:solidFill>
                <a:effectLst/>
                <a:latin typeface="Times New Roman" panose="02020603050405020304" pitchFamily="18" charset="0"/>
                <a:ea typeface="Calibri" panose="020F0502020204030204" pitchFamily="34" charset="0"/>
              </a:rPr>
              <a:t>жасайды</a:t>
            </a:r>
            <a:r>
              <a:rPr lang="ru-RU" sz="2400" dirty="0" smtClean="0">
                <a:solidFill>
                  <a:schemeClr val="tx1">
                    <a:lumMod val="95000"/>
                    <a:lumOff val="5000"/>
                  </a:schemeClr>
                </a:solidFill>
                <a:effectLst/>
                <a:latin typeface="Times New Roman" panose="02020603050405020304" pitchFamily="18" charset="0"/>
                <a:ea typeface="Calibri" panose="020F0502020204030204" pitchFamily="34" charset="0"/>
              </a:rPr>
              <a:t>.</a:t>
            </a:r>
            <a:endParaRPr lang="ru-RU" sz="2400" dirty="0">
              <a:solidFill>
                <a:schemeClr val="tx1">
                  <a:lumMod val="95000"/>
                  <a:lumOff val="5000"/>
                </a:schemeClr>
              </a:solidFill>
            </a:endParaRPr>
          </a:p>
        </p:txBody>
      </p:sp>
    </p:spTree>
    <p:extLst>
      <p:ext uri="{BB962C8B-B14F-4D97-AF65-F5344CB8AC3E}">
        <p14:creationId xmlns:p14="http://schemas.microsoft.com/office/powerpoint/2010/main" xmlns="" val="2628091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55285" y="125996"/>
            <a:ext cx="8836315" cy="615553"/>
          </a:xfrm>
          <a:prstGeom prst="rect">
            <a:avLst/>
          </a:prstGeom>
        </p:spPr>
        <p:txBody>
          <a:bodyPr wrap="square">
            <a:spAutoFit/>
          </a:bodyPr>
          <a:lstStyle/>
          <a:p>
            <a:r>
              <a:rPr lang="kk-KZ" b="1" dirty="0" smtClean="0">
                <a:solidFill>
                  <a:srgbClr val="C00000"/>
                </a:solidFill>
                <a:effectLst/>
                <a:latin typeface="Times New Roman" panose="02020603050405020304" pitchFamily="18" charset="0"/>
                <a:ea typeface="Calibri" panose="020F0502020204030204" pitchFamily="34" charset="0"/>
              </a:rPr>
              <a:t>Ынтымақтастық атмосферасы</a:t>
            </a:r>
          </a:p>
          <a:p>
            <a:r>
              <a:rPr lang="kk-KZ" sz="1600" dirty="0" smtClean="0">
                <a:latin typeface="Times New Roman" pitchFamily="18" charset="0"/>
                <a:cs typeface="Times New Roman" pitchFamily="18" charset="0"/>
              </a:rPr>
              <a:t>Оқушылар шеңберде </a:t>
            </a:r>
            <a:r>
              <a:rPr lang="kk-KZ" sz="1600" dirty="0" smtClean="0">
                <a:latin typeface="Times New Roman" pitchFamily="18" charset="0"/>
                <a:cs typeface="Times New Roman" pitchFamily="18" charset="0"/>
              </a:rPr>
              <a:t>жиналып,</a:t>
            </a:r>
            <a:r>
              <a:rPr lang="ru-RU" sz="1600" dirty="0" smtClean="0">
                <a:latin typeface="Times New Roman" pitchFamily="18" charset="0"/>
                <a:cs typeface="Times New Roman" pitchFamily="18" charset="0"/>
              </a:rPr>
              <a:t> </a:t>
            </a:r>
            <a:r>
              <a:rPr lang="kk-KZ" sz="1600" dirty="0" smtClean="0">
                <a:latin typeface="Times New Roman" pitchFamily="18" charset="0"/>
                <a:cs typeface="Times New Roman" pitchFamily="18" charset="0"/>
              </a:rPr>
              <a:t>мұғаліммен  </a:t>
            </a:r>
            <a:r>
              <a:rPr lang="kk-KZ" sz="1600" dirty="0" smtClean="0">
                <a:latin typeface="Times New Roman" pitchFamily="18" charset="0"/>
                <a:cs typeface="Times New Roman" pitchFamily="18" charset="0"/>
              </a:rPr>
              <a:t>бірге  бүгінгі сабаққа сәттілік тілейді</a:t>
            </a:r>
            <a:r>
              <a:rPr lang="kk-KZ" sz="1600" dirty="0" smtClean="0">
                <a:latin typeface="Times New Roman" pitchFamily="18" charset="0"/>
                <a:cs typeface="Times New Roman" pitchFamily="18" charset="0"/>
              </a:rPr>
              <a:t>.</a:t>
            </a:r>
            <a:endParaRPr lang="ru-RU" sz="1600" dirty="0">
              <a:latin typeface="Times New Roman" panose="02020603050405020304" pitchFamily="18" charset="0"/>
              <a:cs typeface="Times New Roman" panose="02020603050405020304" pitchFamily="18" charset="0"/>
            </a:endParaRPr>
          </a:p>
        </p:txBody>
      </p:sp>
      <p:sp>
        <p:nvSpPr>
          <p:cNvPr id="17409" name="Rectangle 1"/>
          <p:cNvSpPr>
            <a:spLocks noChangeArrowheads="1"/>
          </p:cNvSpPr>
          <p:nvPr/>
        </p:nvSpPr>
        <p:spPr bwMode="auto">
          <a:xfrm>
            <a:off x="0" y="998726"/>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4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Қуанамын </a:t>
            </a:r>
            <a:r>
              <a:rPr kumimoji="0" lang="ru-RU" sz="4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мен де,</a:t>
            </a:r>
            <a:endParaRPr kumimoji="0" lang="ru-RU" sz="4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4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Қуанасың </a:t>
            </a:r>
            <a:r>
              <a:rPr kumimoji="0" lang="ru-RU" sz="4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сен де!</a:t>
            </a:r>
            <a:endParaRPr kumimoji="0" lang="ru-RU" sz="4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4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4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Қуанайық достарым</a:t>
            </a:r>
            <a:endParaRPr kumimoji="0" lang="ru-RU" sz="4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4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48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Арайлап</a:t>
            </a:r>
            <a:r>
              <a:rPr kumimoji="0" lang="ru-RU" sz="4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48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атқан күнге!</a:t>
            </a:r>
            <a:r>
              <a:rPr kumimoji="0" lang="ru-RU" sz="48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xmlns="" val="3116869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Прямоугольник 5"/>
          <p:cNvSpPr/>
          <p:nvPr/>
        </p:nvSpPr>
        <p:spPr>
          <a:xfrm>
            <a:off x="2157046" y="2404627"/>
            <a:ext cx="5380893" cy="2308324"/>
          </a:xfrm>
          <a:prstGeom prst="rect">
            <a:avLst/>
          </a:prstGeom>
          <a:solidFill>
            <a:srgbClr val="66FFCC"/>
          </a:solidFill>
          <a:effectLst>
            <a:glow rad="228600">
              <a:schemeClr val="accent5">
                <a:satMod val="175000"/>
                <a:alpha val="40000"/>
              </a:schemeClr>
            </a:glow>
            <a:softEdge rad="12700"/>
          </a:effectLst>
        </p:spPr>
        <p:txBody>
          <a:bodyPr wrap="square">
            <a:spAutoFit/>
          </a:bodyPr>
          <a:lstStyle/>
          <a:p>
            <a:r>
              <a:rPr lang="ru-RU" sz="3600" dirty="0" smtClean="0">
                <a:latin typeface="Times New Roman" panose="02020603050405020304" pitchFamily="18" charset="0"/>
                <a:cs typeface="Times New Roman" panose="02020603050405020304" pitchFamily="18" charset="0"/>
              </a:rPr>
              <a:t>1-топ</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Жазушылар</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тобы</a:t>
            </a:r>
            <a:endParaRPr lang="ru-RU" sz="3600" dirty="0" smtClean="0">
              <a:latin typeface="Times New Roman" panose="02020603050405020304" pitchFamily="18" charset="0"/>
              <a:cs typeface="Times New Roman" panose="02020603050405020304" pitchFamily="18" charset="0"/>
            </a:endParaRPr>
          </a:p>
          <a:p>
            <a:r>
              <a:rPr lang="ru-RU" sz="3600" dirty="0" smtClean="0">
                <a:latin typeface="Times New Roman" panose="02020603050405020304" pitchFamily="18" charset="0"/>
                <a:cs typeface="Times New Roman" panose="02020603050405020304" pitchFamily="18" charset="0"/>
              </a:rPr>
              <a:t>2-топ: </a:t>
            </a:r>
            <a:r>
              <a:rPr lang="ru-RU" sz="3600" dirty="0" err="1" smtClean="0">
                <a:latin typeface="Times New Roman" panose="02020603050405020304" pitchFamily="18" charset="0"/>
                <a:cs typeface="Times New Roman" panose="02020603050405020304" pitchFamily="18" charset="0"/>
              </a:rPr>
              <a:t>«</a:t>
            </a:r>
            <a:r>
              <a:rPr lang="ru-RU" sz="3600" dirty="0" err="1" smtClean="0">
                <a:latin typeface="Times New Roman" panose="02020603050405020304" pitchFamily="18" charset="0"/>
                <a:cs typeface="Times New Roman" panose="02020603050405020304" pitchFamily="18" charset="0"/>
              </a:rPr>
              <a:t>Ақындар</a:t>
            </a:r>
            <a:r>
              <a:rPr lang="ru-RU" sz="3600" dirty="0" err="1" smtClean="0">
                <a:latin typeface="Times New Roman" panose="02020603050405020304" pitchFamily="18" charset="0"/>
                <a:cs typeface="Times New Roman" panose="02020603050405020304" pitchFamily="18" charset="0"/>
              </a:rPr>
              <a:t>»     тобы</a:t>
            </a:r>
            <a:endParaRPr lang="ru-RU" sz="3600" dirty="0" smtClean="0">
              <a:latin typeface="Times New Roman" panose="02020603050405020304" pitchFamily="18" charset="0"/>
              <a:cs typeface="Times New Roman" panose="02020603050405020304" pitchFamily="18" charset="0"/>
            </a:endParaRPr>
          </a:p>
          <a:p>
            <a:r>
              <a:rPr lang="ru-RU" sz="3600" dirty="0" smtClean="0">
                <a:latin typeface="Times New Roman" panose="02020603050405020304" pitchFamily="18" charset="0"/>
                <a:cs typeface="Times New Roman" panose="02020603050405020304" pitchFamily="18" charset="0"/>
              </a:rPr>
              <a:t>3-топ:«</a:t>
            </a:r>
            <a:r>
              <a:rPr lang="ru-RU" sz="3600" dirty="0" err="1" smtClean="0">
                <a:latin typeface="Times New Roman" panose="02020603050405020304" pitchFamily="18" charset="0"/>
                <a:cs typeface="Times New Roman" panose="02020603050405020304" pitchFamily="18" charset="0"/>
              </a:rPr>
              <a:t>Суретшілер</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тобы</a:t>
            </a:r>
            <a:endParaRPr lang="ru-RU" sz="3600" dirty="0" smtClean="0">
              <a:latin typeface="Times New Roman" panose="02020603050405020304" pitchFamily="18" charset="0"/>
              <a:cs typeface="Times New Roman" panose="02020603050405020304" pitchFamily="18" charset="0"/>
            </a:endParaRPr>
          </a:p>
          <a:p>
            <a:r>
              <a:rPr lang="kk-KZ" sz="3600" dirty="0" smtClean="0">
                <a:latin typeface="Times New Roman" panose="02020603050405020304" pitchFamily="18" charset="0"/>
                <a:cs typeface="Times New Roman" panose="02020603050405020304" pitchFamily="18" charset="0"/>
              </a:rPr>
              <a:t>4-топ: </a:t>
            </a:r>
            <a:r>
              <a:rPr lang="ru-RU" sz="3600" dirty="0" smtClean="0">
                <a:latin typeface="Times New Roman" panose="02020603050405020304" pitchFamily="18" charset="0"/>
                <a:cs typeface="Times New Roman" panose="02020603050405020304" pitchFamily="18" charset="0"/>
              </a:rPr>
              <a:t>«</a:t>
            </a:r>
            <a:r>
              <a:rPr lang="ru-RU" sz="3600" dirty="0" err="1" smtClean="0">
                <a:latin typeface="Times New Roman" panose="02020603050405020304" pitchFamily="18" charset="0"/>
                <a:cs typeface="Times New Roman" panose="02020603050405020304" pitchFamily="18" charset="0"/>
              </a:rPr>
              <a:t>Экологтар</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тобы</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14355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264496" y="208057"/>
            <a:ext cx="2847254" cy="646331"/>
          </a:xfrm>
          <a:prstGeom prst="rect">
            <a:avLst/>
          </a:prstGeom>
        </p:spPr>
        <p:txBody>
          <a:bodyPr wrap="none">
            <a:spAutoFit/>
          </a:bodyPr>
          <a:lstStyle/>
          <a:p>
            <a:r>
              <a:rPr lang="kk-KZ" b="1" dirty="0" smtClean="0">
                <a:solidFill>
                  <a:srgbClr val="C00000"/>
                </a:solidFill>
                <a:effectLst/>
                <a:latin typeface="Times New Roman" panose="02020603050405020304" pitchFamily="18" charset="0"/>
                <a:ea typeface="Calibri" panose="020F0502020204030204" pitchFamily="34" charset="0"/>
              </a:rPr>
              <a:t>Үй тапсырмасын </a:t>
            </a:r>
            <a:r>
              <a:rPr lang="kk-KZ" b="1" dirty="0" smtClean="0">
                <a:solidFill>
                  <a:srgbClr val="C00000"/>
                </a:solidFill>
                <a:effectLst/>
                <a:latin typeface="Times New Roman" panose="02020603050405020304" pitchFamily="18" charset="0"/>
                <a:ea typeface="Calibri" panose="020F0502020204030204" pitchFamily="34" charset="0"/>
              </a:rPr>
              <a:t>тексеру</a:t>
            </a:r>
          </a:p>
          <a:p>
            <a:r>
              <a:rPr lang="kk-KZ" b="1" dirty="0" smtClean="0">
                <a:solidFill>
                  <a:srgbClr val="0070C0"/>
                </a:solidFill>
                <a:latin typeface="Times New Roman" panose="02020603050405020304" pitchFamily="18" charset="0"/>
                <a:ea typeface="Calibri" panose="020F0502020204030204" pitchFamily="34" charset="0"/>
              </a:rPr>
              <a:t>Топтастыру</a:t>
            </a:r>
            <a:endParaRPr lang="kk-KZ" b="1" dirty="0" smtClean="0">
              <a:solidFill>
                <a:srgbClr val="0070C0"/>
              </a:solidFill>
              <a:effectLst/>
              <a:latin typeface="Times New Roman" panose="02020603050405020304" pitchFamily="18" charset="0"/>
              <a:ea typeface="Calibri" panose="020F0502020204030204" pitchFamily="34" charset="0"/>
            </a:endParaRPr>
          </a:p>
        </p:txBody>
      </p:sp>
      <p:sp>
        <p:nvSpPr>
          <p:cNvPr id="15361" name="Oval 1"/>
          <p:cNvSpPr>
            <a:spLocks noChangeArrowheads="1"/>
          </p:cNvSpPr>
          <p:nvPr/>
        </p:nvSpPr>
        <p:spPr bwMode="auto">
          <a:xfrm>
            <a:off x="1295400" y="1752600"/>
            <a:ext cx="5974079" cy="33375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9600" b="0" i="0" u="none" strike="noStrike" cap="none" normalizeH="0" baseline="0" dirty="0" smtClean="0">
                <a:ln>
                  <a:noFill/>
                </a:ln>
                <a:solidFill>
                  <a:schemeClr val="tx1"/>
                </a:solidFill>
                <a:effectLst/>
                <a:latin typeface="Times New Roman" pitchFamily="18" charset="0"/>
              </a:rPr>
              <a:t>Көктеу</a:t>
            </a:r>
            <a:endParaRPr kumimoji="0" lang="ru-RU" sz="9600" b="0" i="0" u="none" strike="noStrike" cap="none" normalizeH="0" baseline="0" dirty="0" smtClean="0">
              <a:ln>
                <a:noFill/>
              </a:ln>
              <a:solidFill>
                <a:schemeClr val="tx1"/>
              </a:solidFill>
              <a:effectLst/>
              <a:latin typeface="Arial" pitchFamily="34" charset="0"/>
            </a:endParaRPr>
          </a:p>
        </p:txBody>
      </p:sp>
      <p:cxnSp>
        <p:nvCxnSpPr>
          <p:cNvPr id="13" name="Прямая со стрелкой 12"/>
          <p:cNvCxnSpPr/>
          <p:nvPr/>
        </p:nvCxnSpPr>
        <p:spPr>
          <a:xfrm>
            <a:off x="4602480" y="5135880"/>
            <a:ext cx="15240" cy="975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H="1" flipV="1">
            <a:off x="1767840" y="1082040"/>
            <a:ext cx="701040" cy="975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V="1">
            <a:off x="5897880" y="1158240"/>
            <a:ext cx="670560" cy="899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7269480" y="3413760"/>
            <a:ext cx="975360" cy="45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a:off x="396240" y="3337560"/>
            <a:ext cx="868680" cy="45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H="1">
            <a:off x="1950720" y="4770120"/>
            <a:ext cx="670560" cy="975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6096000" y="4770120"/>
            <a:ext cx="1097280" cy="5486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90018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1028398" y="986135"/>
            <a:ext cx="7341878" cy="1200329"/>
          </a:xfrm>
          <a:prstGeom prst="rect">
            <a:avLst/>
          </a:prstGeom>
          <a:noFill/>
        </p:spPr>
        <p:txBody>
          <a:bodyPr wrap="square" lIns="91440" tIns="45720" rIns="91440" bIns="45720">
            <a:spAutoFit/>
          </a:bodyPr>
          <a:lstStyle/>
          <a:p>
            <a:pPr algn="ctr"/>
            <a:r>
              <a:rPr lang="ru-RU" sz="7200" b="1" cap="none" spc="0" dirty="0" err="1" smtClean="0">
                <a:ln w="22225">
                  <a:solidFill>
                    <a:schemeClr val="accent2"/>
                  </a:solidFill>
                  <a:prstDash val="solid"/>
                </a:ln>
                <a:solidFill>
                  <a:srgbClr val="FFFF00"/>
                </a:solidFill>
                <a:effectLst/>
                <a:latin typeface="Times New Roman" panose="02020603050405020304" pitchFamily="18" charset="0"/>
                <a:cs typeface="Times New Roman" panose="02020603050405020304" pitchFamily="18" charset="0"/>
              </a:rPr>
              <a:t>Мағынаны</a:t>
            </a:r>
            <a:r>
              <a:rPr lang="ru-RU" sz="7200" b="1" cap="none" spc="0" dirty="0" smtClean="0">
                <a:ln w="22225">
                  <a:solidFill>
                    <a:schemeClr val="accent2"/>
                  </a:solidFill>
                  <a:prstDash val="solid"/>
                </a:ln>
                <a:solidFill>
                  <a:srgbClr val="FFFF00"/>
                </a:solidFill>
                <a:effectLst/>
                <a:latin typeface="Times New Roman" panose="02020603050405020304" pitchFamily="18" charset="0"/>
                <a:cs typeface="Times New Roman" panose="02020603050405020304" pitchFamily="18" charset="0"/>
              </a:rPr>
              <a:t> </a:t>
            </a:r>
            <a:r>
              <a:rPr lang="ru-RU" sz="7200" b="1" cap="none" spc="0" dirty="0" err="1" smtClean="0">
                <a:ln w="22225">
                  <a:solidFill>
                    <a:schemeClr val="accent2"/>
                  </a:solidFill>
                  <a:prstDash val="solid"/>
                </a:ln>
                <a:solidFill>
                  <a:srgbClr val="FFFF00"/>
                </a:solidFill>
                <a:effectLst/>
                <a:latin typeface="Times New Roman" panose="02020603050405020304" pitchFamily="18" charset="0"/>
                <a:cs typeface="Times New Roman" panose="02020603050405020304" pitchFamily="18" charset="0"/>
              </a:rPr>
              <a:t>тану</a:t>
            </a:r>
            <a:endParaRPr lang="ru-RU" sz="7200" b="1" cap="none" spc="0" dirty="0">
              <a:ln w="22225">
                <a:solidFill>
                  <a:schemeClr val="accent2"/>
                </a:solidFill>
                <a:prstDash val="solid"/>
              </a:ln>
              <a:solidFill>
                <a:srgbClr val="FFFF00"/>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838200" y="3105835"/>
            <a:ext cx="7574280" cy="523220"/>
          </a:xfrm>
          <a:prstGeom prst="rect">
            <a:avLst/>
          </a:prstGeom>
        </p:spPr>
        <p:txBody>
          <a:bodyPr wrap="square">
            <a:spAutoFit/>
          </a:bodyPr>
          <a:lstStyle/>
          <a:p>
            <a:pPr lvl="0" fontAlgn="base">
              <a:spcBef>
                <a:spcPct val="0"/>
              </a:spcBef>
              <a:spcAft>
                <a:spcPct val="0"/>
              </a:spcAft>
            </a:pPr>
            <a:r>
              <a:rPr lang="kk-KZ" sz="2800" dirty="0" smtClean="0">
                <a:latin typeface="Times New Roman" pitchFamily="18" charset="0"/>
                <a:ea typeface="Calibri" pitchFamily="34" charset="0"/>
                <a:cs typeface="Times New Roman" pitchFamily="18" charset="0"/>
              </a:rPr>
              <a:t>«Нарынқол  </a:t>
            </a:r>
            <a:r>
              <a:rPr lang="kk-KZ" sz="2800" dirty="0" smtClean="0">
                <a:latin typeface="Times New Roman" pitchFamily="18" charset="0"/>
                <a:ea typeface="Calibri" pitchFamily="34" charset="0"/>
                <a:cs typeface="Times New Roman" pitchFamily="18" charset="0"/>
              </a:rPr>
              <a:t>жайлауы» бейнефильм</a:t>
            </a:r>
          </a:p>
        </p:txBody>
      </p:sp>
    </p:spTree>
    <p:extLst>
      <p:ext uri="{BB962C8B-B14F-4D97-AF65-F5344CB8AC3E}">
        <p14:creationId xmlns:p14="http://schemas.microsoft.com/office/powerpoint/2010/main" xmlns="" val="1365576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Картинки по запросу нұрқасым қазыбеков фото"/>
          <p:cNvPicPr/>
          <p:nvPr/>
        </p:nvPicPr>
        <p:blipFill>
          <a:blip r:embed="rId2" cstate="print"/>
          <a:srcRect/>
          <a:stretch>
            <a:fillRect/>
          </a:stretch>
        </p:blipFill>
        <p:spPr bwMode="auto">
          <a:xfrm>
            <a:off x="1" y="0"/>
            <a:ext cx="4251959" cy="6857999"/>
          </a:xfrm>
          <a:prstGeom prst="rect">
            <a:avLst/>
          </a:prstGeom>
          <a:noFill/>
          <a:ln w="9525">
            <a:noFill/>
            <a:miter lim="800000"/>
            <a:headEnd/>
            <a:tailEnd/>
          </a:ln>
        </p:spPr>
      </p:pic>
      <p:sp>
        <p:nvSpPr>
          <p:cNvPr id="5" name="Прямоугольник 4"/>
          <p:cNvSpPr/>
          <p:nvPr/>
        </p:nvSpPr>
        <p:spPr>
          <a:xfrm>
            <a:off x="4861560" y="320041"/>
            <a:ext cx="3810000" cy="5632311"/>
          </a:xfrm>
          <a:prstGeom prst="rect">
            <a:avLst/>
          </a:prstGeom>
        </p:spPr>
        <p:txBody>
          <a:bodyPr wrap="square">
            <a:spAutoFit/>
          </a:bodyPr>
          <a:lstStyle/>
          <a:p>
            <a:r>
              <a:rPr lang="kk-KZ" b="1" dirty="0" smtClean="0">
                <a:latin typeface="Times New Roman" pitchFamily="18" charset="0"/>
                <a:cs typeface="Times New Roman" pitchFamily="18" charset="0"/>
              </a:rPr>
              <a:t>Нұрқасым Қазыбеков</a:t>
            </a:r>
            <a:r>
              <a:rPr lang="kk-KZ" dirty="0" smtClean="0">
                <a:latin typeface="Times New Roman" pitchFamily="18" charset="0"/>
                <a:cs typeface="Times New Roman" pitchFamily="18" charset="0"/>
              </a:rPr>
              <a:t> -1936 жылы 1 мамырда Іле қазақ автономиялы облысына  қарасты Текес ауданының Шетмыс деген жерінде туған. Жазушы.1957 жылы Құлжа қаласындағы Ахметжан Қасыми атындағы педагогикалық училищені бітірген соң, Тарбағатай аймағына қарасты Шиху аудандық орта мектебінде 1961 жылға дейін мұғалім болған. «Жазушы» баспасында корректор, 1976 жылы «Жалын» баспасында аға редактор болды</a:t>
            </a:r>
            <a:r>
              <a:rPr lang="kk-KZ"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1991 жылдан еларалық «Заман-Қазақстан» газетінің тілшісі, кейін халықаралық «Түркістан» газетінің әлеуметтік және рухани мәселелер бөлімінің бастығы, 2003 жылдан бері «Жалын» журналының бөлім редакторы болып істейді. </a:t>
            </a:r>
          </a:p>
        </p:txBody>
      </p:sp>
    </p:spTree>
    <p:extLst>
      <p:ext uri="{BB962C8B-B14F-4D97-AF65-F5344CB8AC3E}">
        <p14:creationId xmlns:p14="http://schemas.microsoft.com/office/powerpoint/2010/main" xmlns="" val="2099681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70560" y="213360"/>
            <a:ext cx="7802880" cy="2308324"/>
          </a:xfrm>
          <a:prstGeom prst="rect">
            <a:avLst/>
          </a:prstGeom>
        </p:spPr>
        <p:txBody>
          <a:bodyPr wrap="square">
            <a:spAutoFit/>
          </a:bodyPr>
          <a:lstStyle/>
          <a:p>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Ақ ешкі» атты тұңғыш әңгімесі 1969 жылы «Лениншіл жас» (қазіргі «Жас алаш») газетінде жарық көрді. Х.Абдуллиннің «Қияндағы қырандар», М.Зұлпықаровтың «Зиян тартқан қари», «Сапар», Т.Тохтамовтың «Соңғы толғақ», «Бүлдірген сай», «Шатқалда түйіскен жол», А.Әшіровтің «Нұр ана», Ж.Мұсаевтың «Өшпес іздер» шығармаларын аударған. Қазақстан Республикасының Мәдениет және ақпарат министрлігінің «Мәдениет қайраткері» белгісімен марапатталған (2009), «Райымбек» ауданының Құрметті </a:t>
            </a:r>
            <a:r>
              <a:rPr lang="kk-KZ" dirty="0" smtClean="0">
                <a:latin typeface="Times New Roman" pitchFamily="18" charset="0"/>
                <a:cs typeface="Times New Roman" pitchFamily="18" charset="0"/>
              </a:rPr>
              <a:t>азаматы.</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95052" y="786843"/>
            <a:ext cx="6213230" cy="923330"/>
          </a:xfrm>
          <a:prstGeom prst="rect">
            <a:avLst/>
          </a:prstGeom>
          <a:noFill/>
        </p:spPr>
        <p:txBody>
          <a:bodyPr wrap="square" lIns="91440" tIns="45720" rIns="91440" bIns="45720">
            <a:spAutoFit/>
          </a:bodyPr>
          <a:lstStyle/>
          <a:p>
            <a:pPr algn="ctr"/>
            <a:r>
              <a:rPr lang="ru-RU" sz="5400" b="1" cap="none" spc="0" dirty="0" err="1" smtClean="0">
                <a:ln w="22225">
                  <a:solidFill>
                    <a:schemeClr val="accent2"/>
                  </a:solidFill>
                  <a:prstDash val="solid"/>
                </a:ln>
                <a:solidFill>
                  <a:srgbClr val="FFFF00"/>
                </a:solidFill>
                <a:effectLst/>
                <a:latin typeface="Times New Roman" pitchFamily="18" charset="0"/>
                <a:cs typeface="Times New Roman" pitchFamily="18" charset="0"/>
              </a:rPr>
              <a:t>Оқулықпен</a:t>
            </a:r>
            <a:r>
              <a:rPr lang="ru-RU" sz="5400" b="1" cap="none" spc="0" dirty="0" smtClean="0">
                <a:ln w="22225">
                  <a:solidFill>
                    <a:schemeClr val="accent2"/>
                  </a:solidFill>
                  <a:prstDash val="solid"/>
                </a:ln>
                <a:solidFill>
                  <a:srgbClr val="FFFF00"/>
                </a:solidFill>
                <a:effectLst/>
                <a:latin typeface="Times New Roman" pitchFamily="18" charset="0"/>
                <a:cs typeface="Times New Roman" pitchFamily="18" charset="0"/>
              </a:rPr>
              <a:t> </a:t>
            </a:r>
            <a:r>
              <a:rPr lang="ru-RU" sz="5400" b="1" cap="none" spc="0" dirty="0" err="1" smtClean="0">
                <a:ln w="22225">
                  <a:solidFill>
                    <a:schemeClr val="accent2"/>
                  </a:solidFill>
                  <a:prstDash val="solid"/>
                </a:ln>
                <a:solidFill>
                  <a:srgbClr val="FFFF00"/>
                </a:solidFill>
                <a:effectLst/>
                <a:latin typeface="Times New Roman" pitchFamily="18" charset="0"/>
                <a:cs typeface="Times New Roman" pitchFamily="18" charset="0"/>
              </a:rPr>
              <a:t>жұмыс</a:t>
            </a:r>
            <a:endParaRPr lang="ru-RU" sz="5400" b="1" cap="none" spc="0" dirty="0">
              <a:ln w="22225">
                <a:solidFill>
                  <a:schemeClr val="accent2"/>
                </a:solidFill>
                <a:prstDash val="solid"/>
              </a:ln>
              <a:solidFill>
                <a:srgbClr val="FFFF00"/>
              </a:solidFill>
              <a:effectLst/>
              <a:latin typeface="Times New Roman" pitchFamily="18" charset="0"/>
              <a:cs typeface="Times New Roman" pitchFamily="18" charset="0"/>
            </a:endParaRPr>
          </a:p>
        </p:txBody>
      </p:sp>
      <p:sp>
        <p:nvSpPr>
          <p:cNvPr id="5" name="Прямоугольник 4"/>
          <p:cNvSpPr/>
          <p:nvPr/>
        </p:nvSpPr>
        <p:spPr>
          <a:xfrm>
            <a:off x="560524" y="2381182"/>
            <a:ext cx="8613127" cy="4247317"/>
          </a:xfrm>
          <a:prstGeom prst="rect">
            <a:avLst/>
          </a:prstGeom>
          <a:noFill/>
        </p:spPr>
        <p:txBody>
          <a:bodyPr wrap="none" lIns="91440" tIns="45720" rIns="91440" bIns="45720">
            <a:spAutoFit/>
          </a:bodyPr>
          <a:lstStyle/>
          <a:p>
            <a:pPr marL="914400" indent="-914400">
              <a:buAutoNum type="arabicPeriod"/>
            </a:pPr>
            <a:r>
              <a:rPr lang="ru-RU" sz="5400" b="0" cap="none" spc="0" dirty="0" err="1"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Мәтінді тізбектеп</a:t>
            </a:r>
            <a:r>
              <a:rPr lang="ru-RU" sz="5400" b="0" cap="none" spc="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5400" b="0" cap="none" spc="0" dirty="0" err="1"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оқу</a:t>
            </a:r>
            <a:endParaRPr lang="ru-RU" sz="54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914400" indent="-914400">
              <a:buAutoNum type="arabicPeriod"/>
            </a:pPr>
            <a:r>
              <a:rPr lang="kk-KZ" sz="5400" dirty="0" smtClean="0">
                <a:solidFill>
                  <a:srgbClr val="FF0000"/>
                </a:solidFill>
                <a:latin typeface="Times New Roman" pitchFamily="18" charset="0"/>
                <a:cs typeface="Times New Roman" pitchFamily="18" charset="0"/>
              </a:rPr>
              <a:t>Мәтін </a:t>
            </a:r>
            <a:r>
              <a:rPr lang="kk-KZ" sz="5400" dirty="0" smtClean="0">
                <a:solidFill>
                  <a:srgbClr val="FF0000"/>
                </a:solidFill>
                <a:latin typeface="Times New Roman" pitchFamily="18" charset="0"/>
                <a:cs typeface="Times New Roman" pitchFamily="18" charset="0"/>
              </a:rPr>
              <a:t>мазмұны </a:t>
            </a:r>
            <a:r>
              <a:rPr lang="kk-KZ" sz="5400" dirty="0" smtClean="0">
                <a:solidFill>
                  <a:srgbClr val="FF0000"/>
                </a:solidFill>
                <a:latin typeface="Times New Roman" pitchFamily="18" charset="0"/>
                <a:cs typeface="Times New Roman" pitchFamily="18" charset="0"/>
              </a:rPr>
              <a:t>бойынша</a:t>
            </a:r>
          </a:p>
          <a:p>
            <a:pPr marL="914400" indent="-914400"/>
            <a:r>
              <a:rPr lang="kk-KZ" sz="5400" dirty="0" smtClean="0"/>
              <a:t> </a:t>
            </a:r>
            <a:r>
              <a:rPr lang="kk-KZ" sz="5400" dirty="0" smtClean="0">
                <a:solidFill>
                  <a:srgbClr val="FF0000"/>
                </a:solidFill>
                <a:latin typeface="Times New Roman" pitchFamily="18" charset="0"/>
                <a:cs typeface="Times New Roman" pitchFamily="18" charset="0"/>
              </a:rPr>
              <a:t>әр топ бір-біріне </a:t>
            </a:r>
            <a:endParaRPr lang="kk-KZ" sz="5400" dirty="0" smtClean="0">
              <a:solidFill>
                <a:srgbClr val="FF0000"/>
              </a:solidFill>
              <a:latin typeface="Times New Roman" pitchFamily="18" charset="0"/>
              <a:cs typeface="Times New Roman" pitchFamily="18" charset="0"/>
            </a:endParaRPr>
          </a:p>
          <a:p>
            <a:pPr marL="914400" indent="-914400"/>
            <a:r>
              <a:rPr lang="kk-KZ" sz="5400" dirty="0" smtClean="0">
                <a:solidFill>
                  <a:srgbClr val="FF0000"/>
                </a:solidFill>
                <a:latin typeface="Times New Roman" pitchFamily="18" charset="0"/>
                <a:cs typeface="Times New Roman" pitchFamily="18" charset="0"/>
              </a:rPr>
              <a:t>сұрақтар қою.</a:t>
            </a:r>
          </a:p>
          <a:p>
            <a:pPr marL="914400" indent="-914400"/>
            <a:endParaRPr lang="ru-RU" sz="5400"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887693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272</TotalTime>
  <Words>336</Words>
  <Application>Microsoft Office PowerPoint</Application>
  <PresentationFormat>Экран (4:3)</PresentationFormat>
  <Paragraphs>62</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2</dc:creator>
  <cp:lastModifiedBy>User</cp:lastModifiedBy>
  <cp:revision>22</cp:revision>
  <dcterms:created xsi:type="dcterms:W3CDTF">2014-11-19T08:32:57Z</dcterms:created>
  <dcterms:modified xsi:type="dcterms:W3CDTF">2017-04-12T20:42:29Z</dcterms:modified>
</cp:coreProperties>
</file>