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327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323" r:id="rId42"/>
    <p:sldId id="324" r:id="rId43"/>
    <p:sldId id="325" r:id="rId44"/>
    <p:sldId id="326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47" autoAdjust="0"/>
  </p:normalViewPr>
  <p:slideViewPr>
    <p:cSldViewPr>
      <p:cViewPr varScale="1">
        <p:scale>
          <a:sx n="95" d="100"/>
          <a:sy n="95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slide" Target="slide46.xml"/><Relationship Id="rId18" Type="http://schemas.openxmlformats.org/officeDocument/2006/relationships/slide" Target="slide32.xml"/><Relationship Id="rId26" Type="http://schemas.openxmlformats.org/officeDocument/2006/relationships/slide" Target="slide42.xml"/><Relationship Id="rId39" Type="http://schemas.openxmlformats.org/officeDocument/2006/relationships/slide" Target="slide50.xml"/><Relationship Id="rId21" Type="http://schemas.openxmlformats.org/officeDocument/2006/relationships/slide" Target="slide25.xml"/><Relationship Id="rId34" Type="http://schemas.openxmlformats.org/officeDocument/2006/relationships/slide" Target="slide10.xml"/><Relationship Id="rId7" Type="http://schemas.openxmlformats.org/officeDocument/2006/relationships/slide" Target="slide45.xml"/><Relationship Id="rId12" Type="http://schemas.openxmlformats.org/officeDocument/2006/relationships/slide" Target="slide40.xml"/><Relationship Id="rId17" Type="http://schemas.openxmlformats.org/officeDocument/2006/relationships/slide" Target="slide19.xml"/><Relationship Id="rId25" Type="http://schemas.openxmlformats.org/officeDocument/2006/relationships/slide" Target="slide33.xml"/><Relationship Id="rId33" Type="http://schemas.openxmlformats.org/officeDocument/2006/relationships/slide" Target="slide49.xml"/><Relationship Id="rId38" Type="http://schemas.openxmlformats.org/officeDocument/2006/relationships/slide" Target="slide44.xml"/><Relationship Id="rId2" Type="http://schemas.openxmlformats.org/officeDocument/2006/relationships/slide" Target="slide5.xml"/><Relationship Id="rId16" Type="http://schemas.openxmlformats.org/officeDocument/2006/relationships/slide" Target="slide13.xml"/><Relationship Id="rId20" Type="http://schemas.openxmlformats.org/officeDocument/2006/relationships/slide" Target="slide47.xml"/><Relationship Id="rId29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11" Type="http://schemas.openxmlformats.org/officeDocument/2006/relationships/slide" Target="slide31.xml"/><Relationship Id="rId24" Type="http://schemas.openxmlformats.org/officeDocument/2006/relationships/slide" Target="slide26.xml"/><Relationship Id="rId32" Type="http://schemas.openxmlformats.org/officeDocument/2006/relationships/slide" Target="slide43.xml"/><Relationship Id="rId37" Type="http://schemas.openxmlformats.org/officeDocument/2006/relationships/slide" Target="slide35.xml"/><Relationship Id="rId40" Type="http://schemas.openxmlformats.org/officeDocument/2006/relationships/slide" Target="slide27.xml"/><Relationship Id="rId5" Type="http://schemas.openxmlformats.org/officeDocument/2006/relationships/slide" Target="slide30.xml"/><Relationship Id="rId15" Type="http://schemas.openxmlformats.org/officeDocument/2006/relationships/slide" Target="slide7.xml"/><Relationship Id="rId23" Type="http://schemas.openxmlformats.org/officeDocument/2006/relationships/slide" Target="slide14.xml"/><Relationship Id="rId28" Type="http://schemas.openxmlformats.org/officeDocument/2006/relationships/slide" Target="slide9.xml"/><Relationship Id="rId36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slide" Target="slide41.xml"/><Relationship Id="rId31" Type="http://schemas.openxmlformats.org/officeDocument/2006/relationships/slide" Target="slide34.xml"/><Relationship Id="rId4" Type="http://schemas.openxmlformats.org/officeDocument/2006/relationships/slide" Target="slide23.xml"/><Relationship Id="rId9" Type="http://schemas.openxmlformats.org/officeDocument/2006/relationships/slide" Target="slide12.xml"/><Relationship Id="rId14" Type="http://schemas.openxmlformats.org/officeDocument/2006/relationships/slide" Target="slide24.xml"/><Relationship Id="rId22" Type="http://schemas.openxmlformats.org/officeDocument/2006/relationships/slide" Target="slide8.xml"/><Relationship Id="rId27" Type="http://schemas.openxmlformats.org/officeDocument/2006/relationships/slide" Target="slide48.xml"/><Relationship Id="rId30" Type="http://schemas.openxmlformats.org/officeDocument/2006/relationships/slide" Target="slide21.xml"/><Relationship Id="rId35" Type="http://schemas.openxmlformats.org/officeDocument/2006/relationships/slide" Target="slide16.xml"/><Relationship Id="rId8" Type="http://schemas.openxmlformats.org/officeDocument/2006/relationships/slide" Target="slide6.xml"/><Relationship Id="rId3" Type="http://schemas.openxmlformats.org/officeDocument/2006/relationships/slide" Target="slide1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6.Адамның </a:t>
            </a:r>
            <a:r>
              <a:rPr lang="kk-KZ" sz="4800" b="1" dirty="0">
                <a:solidFill>
                  <a:schemeClr val="tx1"/>
                </a:solidFill>
              </a:rPr>
              <a:t>қай мүшесі </a:t>
            </a:r>
            <a:r>
              <a:rPr lang="kk-KZ" sz="4800" b="1" dirty="0" smtClean="0">
                <a:solidFill>
                  <a:schemeClr val="tx1"/>
                </a:solidFill>
              </a:rPr>
              <a:t>қорқақ,</a:t>
            </a:r>
          </a:p>
          <a:p>
            <a:pPr marL="0" lv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 </a:t>
            </a:r>
            <a:r>
              <a:rPr lang="kk-KZ" sz="4800" b="1" dirty="0">
                <a:solidFill>
                  <a:schemeClr val="tx1"/>
                </a:solidFill>
              </a:rPr>
              <a:t>қай мүшесі батыр?</a:t>
            </a:r>
            <a:endParaRPr lang="ru-RU" sz="4800" b="1" dirty="0">
              <a:solidFill>
                <a:schemeClr val="tx1"/>
              </a:solidFill>
            </a:endParaRPr>
          </a:p>
          <a:p>
            <a:endParaRPr lang="ru-RU" sz="4800" b="1" dirty="0">
              <a:solidFill>
                <a:schemeClr val="tx1"/>
              </a:solidFill>
            </a:endParaRPr>
          </a:p>
          <a:p>
            <a:r>
              <a:rPr lang="kk-KZ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90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1.</a:t>
            </a:r>
            <a:r>
              <a:rPr lang="kk-KZ" sz="4800" b="1" dirty="0">
                <a:solidFill>
                  <a:schemeClr val="tx1"/>
                </a:solidFill>
              </a:rPr>
              <a:t> «Көксерек» </a:t>
            </a:r>
            <a:r>
              <a:rPr lang="kk-KZ" sz="4800" b="1" dirty="0" smtClean="0">
                <a:solidFill>
                  <a:schemeClr val="tx1"/>
                </a:solidFill>
              </a:rPr>
              <a:t>әңгімесінің </a:t>
            </a:r>
            <a:r>
              <a:rPr lang="kk-KZ" sz="4800" b="1" dirty="0">
                <a:solidFill>
                  <a:schemeClr val="tx1"/>
                </a:solidFill>
              </a:rPr>
              <a:t>авторы кім және басты </a:t>
            </a:r>
            <a:r>
              <a:rPr lang="kk-KZ" sz="4800" b="1" dirty="0" smtClean="0">
                <a:solidFill>
                  <a:schemeClr val="tx1"/>
                </a:solidFill>
              </a:rPr>
              <a:t>кейіпкерлері </a:t>
            </a:r>
            <a:r>
              <a:rPr lang="kk-KZ" sz="4800" b="1" dirty="0" smtClean="0">
                <a:solidFill>
                  <a:schemeClr val="tx1"/>
                </a:solidFill>
                <a:hlinkClick r:id="rId2" action="ppaction://hlinksldjump"/>
              </a:rPr>
              <a:t>кімдер</a:t>
            </a:r>
            <a:r>
              <a:rPr lang="kk-KZ" sz="4800" b="1" dirty="0" smtClean="0">
                <a:solidFill>
                  <a:schemeClr val="tx1"/>
                </a:solidFill>
              </a:rPr>
              <a:t>?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tx1"/>
                </a:solidFill>
              </a:rPr>
              <a:t>Қазақ әдебиеті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8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2.Отқа </a:t>
            </a:r>
            <a:r>
              <a:rPr lang="kk-KZ" sz="4800" b="1" dirty="0">
                <a:solidFill>
                  <a:schemeClr val="tx1"/>
                </a:solidFill>
              </a:rPr>
              <a:t>түсіп күймеуге бола ма?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08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3.Ең </a:t>
            </a:r>
            <a:r>
              <a:rPr lang="kk-KZ" sz="4800" b="1" dirty="0">
                <a:solidFill>
                  <a:schemeClr val="tx1"/>
                </a:solidFill>
              </a:rPr>
              <a:t>тәтті не?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55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4.Қар жана ма?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73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5.Тауық </a:t>
            </a:r>
            <a:r>
              <a:rPr lang="kk-KZ" sz="4800" b="1" dirty="0">
                <a:solidFill>
                  <a:schemeClr val="tx1"/>
                </a:solidFill>
              </a:rPr>
              <a:t>түс көре </a:t>
            </a:r>
            <a:r>
              <a:rPr lang="kk-KZ" sz="4800" b="1" dirty="0" smtClean="0">
                <a:solidFill>
                  <a:schemeClr val="tx1"/>
                </a:solidFill>
              </a:rPr>
              <a:t>ме?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9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kk-KZ" sz="4800" b="1" dirty="0" smtClean="0">
                <a:solidFill>
                  <a:schemeClr val="tx1"/>
                </a:solidFill>
              </a:rPr>
              <a:t>6.Лиро-эпостық </a:t>
            </a:r>
            <a:r>
              <a:rPr lang="kk-KZ" sz="4800" b="1" dirty="0">
                <a:solidFill>
                  <a:schemeClr val="tx1"/>
                </a:solidFill>
              </a:rPr>
              <a:t>жырлардың негізгі тақырыбы қандай?</a:t>
            </a:r>
            <a:endParaRPr lang="ru-RU" sz="48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Қазақ әдебиеті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6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1.«Сіз Англияны </a:t>
            </a:r>
            <a:r>
              <a:rPr lang="kk-KZ" sz="4800" b="1" dirty="0">
                <a:solidFill>
                  <a:schemeClr val="tx1"/>
                </a:solidFill>
              </a:rPr>
              <a:t>білесіз бе?» </a:t>
            </a:r>
            <a:endParaRPr lang="ru-RU" sz="4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kk-KZ" sz="4800" b="1" dirty="0">
                <a:solidFill>
                  <a:schemeClr val="tx1"/>
                </a:solidFill>
              </a:rPr>
              <a:t>Англия </a:t>
            </a:r>
            <a:r>
              <a:rPr lang="kk-KZ" sz="4800" b="1" dirty="0" smtClean="0">
                <a:solidFill>
                  <a:schemeClr val="tx1"/>
                </a:solidFill>
              </a:rPr>
              <a:t>астанасы?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Ағылшын тілі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4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/>
              <a:t>2.</a:t>
            </a:r>
            <a:r>
              <a:rPr lang="kk-KZ" sz="4800" b="1" dirty="0"/>
              <a:t> Лондон қай өзеннің жағасында орналасқан? </a:t>
            </a:r>
            <a:endParaRPr lang="ru-RU" sz="4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6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3.</a:t>
            </a:r>
            <a:r>
              <a:rPr lang="kk-KZ" sz="4800" b="1" dirty="0">
                <a:solidFill>
                  <a:schemeClr val="tx1"/>
                </a:solidFill>
              </a:rPr>
              <a:t> Ұлыбританиядағы </a:t>
            </a:r>
            <a:r>
              <a:rPr lang="ru-RU" sz="4800" b="1" dirty="0" err="1">
                <a:solidFill>
                  <a:schemeClr val="tx1"/>
                </a:solidFill>
              </a:rPr>
              <a:t>саяси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билік</a:t>
            </a:r>
            <a:r>
              <a:rPr lang="ru-RU" sz="4800" b="1" dirty="0">
                <a:solidFill>
                  <a:schemeClr val="tx1"/>
                </a:solidFill>
              </a:rPr>
              <a:t>: республика </a:t>
            </a:r>
            <a:r>
              <a:rPr lang="ru-RU" sz="4800" b="1" dirty="0" err="1">
                <a:solidFill>
                  <a:schemeClr val="tx1"/>
                </a:solidFill>
              </a:rPr>
              <a:t>ма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әлде</a:t>
            </a:r>
            <a:r>
              <a:rPr lang="ru-RU" sz="4800" b="1" dirty="0">
                <a:solidFill>
                  <a:schemeClr val="tx1"/>
                </a:solidFill>
              </a:rPr>
              <a:t> монархия </a:t>
            </a:r>
            <a:r>
              <a:rPr lang="ru-RU" sz="4800" b="1" dirty="0" err="1">
                <a:solidFill>
                  <a:schemeClr val="tx1"/>
                </a:solidFill>
              </a:rPr>
              <a:t>ма</a:t>
            </a:r>
            <a:r>
              <a:rPr lang="ru-RU" sz="4800" b="1" dirty="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24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2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4.</a:t>
            </a:r>
            <a:r>
              <a:rPr lang="ru-RU" sz="4800" b="1" dirty="0">
                <a:solidFill>
                  <a:schemeClr val="tx1"/>
                </a:solidFill>
              </a:rPr>
              <a:t> Биг Бен </a:t>
            </a:r>
            <a:r>
              <a:rPr lang="ru-RU" sz="4800" b="1" dirty="0" err="1">
                <a:solidFill>
                  <a:schemeClr val="tx1"/>
                </a:solidFill>
              </a:rPr>
              <a:t>дегеніміз</a:t>
            </a:r>
            <a:r>
              <a:rPr lang="ru-RU" sz="4800" b="1" dirty="0">
                <a:solidFill>
                  <a:schemeClr val="tx1"/>
                </a:solidFill>
              </a:rPr>
              <a:t> не, </a:t>
            </a:r>
            <a:r>
              <a:rPr lang="ru-RU" sz="4800" b="1" dirty="0" err="1">
                <a:solidFill>
                  <a:schemeClr val="tx1"/>
                </a:solidFill>
              </a:rPr>
              <a:t>мұнара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ма</a:t>
            </a:r>
            <a:r>
              <a:rPr lang="ru-RU" sz="4800" b="1" dirty="0">
                <a:solidFill>
                  <a:schemeClr val="tx1"/>
                </a:solidFill>
              </a:rPr>
              <a:t>, </a:t>
            </a:r>
            <a:r>
              <a:rPr lang="ru-RU" sz="4800" b="1" dirty="0" err="1">
                <a:solidFill>
                  <a:schemeClr val="tx1"/>
                </a:solidFill>
              </a:rPr>
              <a:t>сағат</a:t>
            </a:r>
            <a:r>
              <a:rPr lang="ru-RU" sz="4800" b="1" dirty="0">
                <a:solidFill>
                  <a:schemeClr val="tx1"/>
                </a:solidFill>
              </a:rPr>
              <a:t> па </a:t>
            </a:r>
            <a:r>
              <a:rPr lang="ru-RU" sz="4800" b="1" dirty="0" err="1">
                <a:solidFill>
                  <a:schemeClr val="tx1"/>
                </a:solidFill>
              </a:rPr>
              <a:t>әлде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қоңырау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ма</a:t>
            </a:r>
            <a:r>
              <a:rPr lang="ru-RU" sz="4800" b="1" dirty="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5.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Шотландияның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астанасы</a:t>
            </a:r>
            <a:r>
              <a:rPr lang="ru-RU" sz="4800" b="1" dirty="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kk-KZ" sz="4800" b="1" dirty="0" smtClean="0"/>
              <a:t>6.</a:t>
            </a:r>
            <a:r>
              <a:rPr lang="en-US" sz="4800" b="1" dirty="0" smtClean="0"/>
              <a:t>How </a:t>
            </a:r>
            <a:r>
              <a:rPr lang="en-US" sz="4800" b="1" dirty="0"/>
              <a:t>many seconds are </a:t>
            </a:r>
            <a:endParaRPr lang="kk-KZ" sz="4800" b="1" dirty="0" smtClean="0"/>
          </a:p>
          <a:p>
            <a:pPr marL="0" indent="0" algn="ctr" fontAlgn="base">
              <a:buNone/>
            </a:pPr>
            <a:r>
              <a:rPr lang="en-US" sz="4800" b="1" dirty="0" smtClean="0"/>
              <a:t>in </a:t>
            </a:r>
            <a:r>
              <a:rPr lang="en-US" sz="4800" b="1" dirty="0"/>
              <a:t>a year?</a:t>
            </a:r>
            <a:endParaRPr lang="ru-RU" sz="4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94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1.What </a:t>
            </a:r>
            <a:r>
              <a:rPr lang="ru-RU" sz="4800" b="1" dirty="0" err="1">
                <a:solidFill>
                  <a:schemeClr val="tx1"/>
                </a:solidFill>
              </a:rPr>
              <a:t>building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has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the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most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stories</a:t>
            </a:r>
            <a:r>
              <a:rPr lang="ru-RU" sz="4800" b="1" dirty="0">
                <a:solidFill>
                  <a:schemeClr val="tx1"/>
                </a:solidFill>
              </a:rPr>
              <a:t>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English language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0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dirty="0" smtClean="0">
                <a:solidFill>
                  <a:schemeClr val="tx1"/>
                </a:solidFill>
              </a:rPr>
              <a:t>2.</a:t>
            </a:r>
            <a:r>
              <a:rPr lang="en-US" sz="4000" b="1" dirty="0" smtClean="0">
                <a:solidFill>
                  <a:schemeClr val="tx1"/>
                </a:solidFill>
              </a:rPr>
              <a:t>What’s </a:t>
            </a:r>
            <a:r>
              <a:rPr lang="en-US" sz="4000" b="1" dirty="0">
                <a:solidFill>
                  <a:schemeClr val="tx1"/>
                </a:solidFill>
              </a:rPr>
              <a:t>greater than God,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Eviler than the Devil,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Rich People need it,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Poor People have it,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And you’ll die if you eat it?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29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3.What </a:t>
            </a:r>
            <a:r>
              <a:rPr lang="ru-RU" sz="4800" b="1" dirty="0" err="1">
                <a:solidFill>
                  <a:schemeClr val="tx1"/>
                </a:solidFill>
              </a:rPr>
              <a:t>flies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when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it’s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born</a:t>
            </a:r>
            <a:r>
              <a:rPr lang="ru-RU" sz="4800" b="1" dirty="0">
                <a:solidFill>
                  <a:schemeClr val="tx1"/>
                </a:solidFill>
              </a:rPr>
              <a:t>, </a:t>
            </a:r>
            <a:r>
              <a:rPr lang="ru-RU" sz="4800" b="1" dirty="0" err="1">
                <a:solidFill>
                  <a:schemeClr val="tx1"/>
                </a:solidFill>
              </a:rPr>
              <a:t>lies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when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it’s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alive</a:t>
            </a:r>
            <a:r>
              <a:rPr lang="ru-RU" sz="4800" b="1" dirty="0">
                <a:solidFill>
                  <a:schemeClr val="tx1"/>
                </a:solidFill>
              </a:rPr>
              <a:t>, </a:t>
            </a:r>
            <a:r>
              <a:rPr lang="ru-RU" sz="4800" b="1" dirty="0" err="1">
                <a:solidFill>
                  <a:schemeClr val="tx1"/>
                </a:solidFill>
              </a:rPr>
              <a:t>and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runs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when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it’s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dead</a:t>
            </a:r>
            <a:r>
              <a:rPr lang="ru-RU" sz="4800" b="1" dirty="0">
                <a:solidFill>
                  <a:schemeClr val="tx1"/>
                </a:solidFill>
              </a:rPr>
              <a:t>? 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/>
          <a:lstStyle/>
          <a:p>
            <a:pPr algn="ctr"/>
            <a:endParaRPr lang="kk-KZ" sz="4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4.</a:t>
            </a:r>
            <a:r>
              <a:rPr lang="en-US" sz="4800" b="1" dirty="0" smtClean="0">
                <a:solidFill>
                  <a:schemeClr val="tx1"/>
                </a:solidFill>
              </a:rPr>
              <a:t>Every </a:t>
            </a:r>
            <a:r>
              <a:rPr lang="en-US" sz="4800" b="1" dirty="0">
                <a:solidFill>
                  <a:schemeClr val="tx1"/>
                </a:solidFill>
              </a:rPr>
              <a:t>night I’m told what to do, and each morning I do what </a:t>
            </a:r>
            <a:r>
              <a:rPr lang="en-US" sz="4800" b="1" dirty="0" err="1">
                <a:solidFill>
                  <a:schemeClr val="tx1"/>
                </a:solidFill>
              </a:rPr>
              <a:t>i’m</a:t>
            </a:r>
            <a:r>
              <a:rPr lang="en-US" sz="4800" b="1" dirty="0">
                <a:solidFill>
                  <a:schemeClr val="tx1"/>
                </a:solidFill>
              </a:rPr>
              <a:t> told. </a:t>
            </a:r>
            <a:r>
              <a:rPr lang="ru-RU" sz="4800" b="1" dirty="0" err="1">
                <a:solidFill>
                  <a:schemeClr val="tx1"/>
                </a:solidFill>
              </a:rPr>
              <a:t>But</a:t>
            </a:r>
            <a:r>
              <a:rPr lang="ru-RU" sz="4800" b="1" dirty="0">
                <a:solidFill>
                  <a:schemeClr val="tx1"/>
                </a:solidFill>
              </a:rPr>
              <a:t> I </a:t>
            </a:r>
            <a:r>
              <a:rPr lang="ru-RU" sz="4800" b="1" dirty="0" err="1">
                <a:solidFill>
                  <a:schemeClr val="tx1"/>
                </a:solidFill>
              </a:rPr>
              <a:t>still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don’t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escape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your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ru-RU" sz="4800" b="1" dirty="0" err="1">
                <a:solidFill>
                  <a:schemeClr val="tx1"/>
                </a:solidFill>
              </a:rPr>
              <a:t>scold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6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6.What </a:t>
            </a:r>
            <a:r>
              <a:rPr lang="ru-RU" sz="4800" b="1" dirty="0" err="1"/>
              <a:t>two</a:t>
            </a:r>
            <a:r>
              <a:rPr lang="ru-RU" sz="4800" b="1" dirty="0"/>
              <a:t> </a:t>
            </a:r>
            <a:r>
              <a:rPr lang="ru-RU" sz="4800" b="1" dirty="0" err="1"/>
              <a:t>things</a:t>
            </a:r>
            <a:r>
              <a:rPr lang="ru-RU" sz="4800" b="1" dirty="0"/>
              <a:t> </a:t>
            </a:r>
            <a:r>
              <a:rPr lang="ru-RU" sz="4800" b="1" dirty="0" err="1"/>
              <a:t>can</a:t>
            </a:r>
            <a:r>
              <a:rPr lang="ru-RU" sz="4800" b="1" dirty="0"/>
              <a:t> </a:t>
            </a:r>
            <a:r>
              <a:rPr lang="ru-RU" sz="4800" b="1" dirty="0" err="1"/>
              <a:t>you</a:t>
            </a:r>
            <a:r>
              <a:rPr lang="ru-RU" sz="4800" b="1" dirty="0"/>
              <a:t> </a:t>
            </a:r>
            <a:r>
              <a:rPr lang="ru-RU" sz="4800" b="1" dirty="0" err="1"/>
              <a:t>never</a:t>
            </a:r>
            <a:r>
              <a:rPr lang="ru-RU" sz="4800" b="1" dirty="0"/>
              <a:t> </a:t>
            </a:r>
            <a:r>
              <a:rPr lang="ru-RU" sz="4800" b="1" dirty="0" err="1"/>
              <a:t>eat</a:t>
            </a:r>
            <a:r>
              <a:rPr lang="ru-RU" sz="4800" b="1" dirty="0"/>
              <a:t> </a:t>
            </a:r>
            <a:r>
              <a:rPr lang="ru-RU" sz="4800" b="1" dirty="0" err="1"/>
              <a:t>for</a:t>
            </a:r>
            <a:r>
              <a:rPr lang="ru-RU" sz="4800" b="1" dirty="0"/>
              <a:t> </a:t>
            </a:r>
            <a:r>
              <a:rPr lang="ru-RU" sz="4800" b="1" dirty="0" err="1"/>
              <a:t>breakfast</a:t>
            </a:r>
            <a:r>
              <a:rPr lang="ru-RU" sz="4800" b="1" dirty="0"/>
              <a:t>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1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1.</a:t>
            </a:r>
            <a:r>
              <a:rPr lang="en-US" sz="4800" b="1" dirty="0" smtClean="0">
                <a:solidFill>
                  <a:schemeClr val="tx1"/>
                </a:solidFill>
              </a:rPr>
              <a:t>What </a:t>
            </a:r>
            <a:r>
              <a:rPr lang="en-US" sz="4800" b="1" dirty="0">
                <a:solidFill>
                  <a:schemeClr val="tx1"/>
                </a:solidFill>
              </a:rPr>
              <a:t>can travel around the world while </a:t>
            </a:r>
            <a:r>
              <a:rPr lang="en-US" sz="4800" b="1" dirty="0" smtClean="0">
                <a:solidFill>
                  <a:schemeClr val="tx1"/>
                </a:solidFill>
              </a:rPr>
              <a:t>staying</a:t>
            </a:r>
            <a:endParaRPr lang="kk-KZ" sz="4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in a corner?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1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kk-KZ" sz="4800" b="1" dirty="0" smtClean="0">
                <a:solidFill>
                  <a:schemeClr val="tx1"/>
                </a:solidFill>
              </a:rPr>
              <a:t>2.</a:t>
            </a:r>
            <a:r>
              <a:rPr lang="en-US" sz="4800" b="1" dirty="0" smtClean="0">
                <a:solidFill>
                  <a:schemeClr val="tx1"/>
                </a:solidFill>
              </a:rPr>
              <a:t>What </a:t>
            </a:r>
            <a:r>
              <a:rPr lang="en-US" sz="4800" b="1" dirty="0">
                <a:solidFill>
                  <a:schemeClr val="tx1"/>
                </a:solidFill>
              </a:rPr>
              <a:t>comes once in a minute, twice in a moment, but never in a thousand years?</a:t>
            </a:r>
            <a:endParaRPr lang="ru-RU" sz="4800" b="1" dirty="0">
              <a:solidFill>
                <a:schemeClr val="tx1"/>
              </a:solidFill>
            </a:endParaRPr>
          </a:p>
          <a:p>
            <a:pPr algn="ctr"/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7200" dirty="0" smtClean="0"/>
              <a:t>«Ғажайып  алаңы»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3600" dirty="0"/>
              <a:t>т</a:t>
            </a:r>
            <a:r>
              <a:rPr lang="kk-KZ" sz="3600" dirty="0" smtClean="0"/>
              <a:t>анымдық ойыны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574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1.Какая </a:t>
            </a:r>
            <a:r>
              <a:rPr lang="ru-RU" sz="4800" b="1" dirty="0">
                <a:solidFill>
                  <a:schemeClr val="tx1"/>
                </a:solidFill>
              </a:rPr>
              <a:t>часть линейки очень быстро тает на солнышке?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tx1"/>
                </a:solidFill>
              </a:rPr>
              <a:t>Русский язык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8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2.</a:t>
            </a:r>
            <a:r>
              <a:rPr lang="ru-RU" sz="4800" b="1" dirty="0">
                <a:solidFill>
                  <a:schemeClr val="tx1"/>
                </a:solidFill>
              </a:rPr>
              <a:t> Какой овощ всегда с собою носит черепаха?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3.</a:t>
            </a:r>
            <a:r>
              <a:rPr lang="ru-RU" sz="4800" b="1" dirty="0">
                <a:solidFill>
                  <a:schemeClr val="tx1"/>
                </a:solidFill>
              </a:rPr>
              <a:t> Какое животное жить не может без уроков?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40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4. Спортивное </a:t>
            </a:r>
            <a:r>
              <a:rPr lang="ru-RU" sz="4800" b="1" dirty="0">
                <a:solidFill>
                  <a:schemeClr val="tx1"/>
                </a:solidFill>
              </a:rPr>
              <a:t>сооружение есть в каждой квартире?</a:t>
            </a:r>
            <a:endParaRPr lang="ru-RU" sz="4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31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5.</a:t>
            </a:r>
            <a:r>
              <a:rPr lang="ru-RU" sz="4800" b="1" dirty="0">
                <a:solidFill>
                  <a:schemeClr val="tx1"/>
                </a:solidFill>
              </a:rPr>
              <a:t> Какие конфеты, любимые многими детьми, содержат мел?</a:t>
            </a:r>
          </a:p>
          <a:p>
            <a:pPr algn="ctr"/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53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6.С </a:t>
            </a:r>
            <a:r>
              <a:rPr lang="ru-RU" sz="4800" b="1" dirty="0">
                <a:solidFill>
                  <a:schemeClr val="tx1"/>
                </a:solidFill>
              </a:rPr>
              <a:t>какой рыболовной снастью всегда почему-то ходит оленевод?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7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1. Какого </a:t>
            </a:r>
            <a:r>
              <a:rPr lang="ru-RU" sz="4800" b="1" dirty="0">
                <a:solidFill>
                  <a:schemeClr val="tx1"/>
                </a:solidFill>
              </a:rPr>
              <a:t>хищного зверя всегда можно увидеть в телевизоре, даже в выключенном?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9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671364"/>
              </p:ext>
            </p:extLst>
          </p:nvPr>
        </p:nvGraphicFramePr>
        <p:xfrm>
          <a:off x="1907704" y="2204864"/>
          <a:ext cx="4899696" cy="4352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042"/>
                <a:gridCol w="616314"/>
                <a:gridCol w="606042"/>
                <a:gridCol w="616314"/>
                <a:gridCol w="606042"/>
                <a:gridCol w="616314"/>
                <a:gridCol w="606042"/>
                <a:gridCol w="626586"/>
              </a:tblGrid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Л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М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К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А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Р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Л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С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О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Е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П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А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Ш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Р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Е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К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Н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О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У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П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Т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Г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Н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О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М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П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М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Я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Ч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Е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Б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У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Р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О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Б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Т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Т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О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М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П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А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Л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А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А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Р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О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С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У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Ш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Ь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К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Ч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О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К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И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Х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К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  <a:tr h="544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Д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М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И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К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К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И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Н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/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А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32" marR="58132" marT="58132" marB="58132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995512"/>
          </a:xfrm>
        </p:spPr>
        <p:txBody>
          <a:bodyPr>
            <a:normAutofit fontScale="90000"/>
          </a:bodyPr>
          <a:lstStyle/>
          <a:p>
            <a:r>
              <a:rPr lang="ru-RU" sz="2700" b="1" i="1" dirty="0"/>
              <a:t>Найдите в табличке имена сказочных героев. Слова могут читаться слева направо и справа налево, по вертикали и по горизонтали, могут изгибаться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i="1" dirty="0"/>
              <a:t>под прямым углом.</a:t>
            </a:r>
            <a:r>
              <a:rPr lang="ru-RU" sz="2700" b="1" dirty="0"/>
              <a:t> 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54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C:\Users\Samsung\Desktop\imag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6840761" cy="53285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2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chemeClr val="tx1"/>
                </a:solidFill>
              </a:rPr>
              <a:t>1. Как зовут костлявого персонажа русских </a:t>
            </a:r>
            <a:endParaRPr lang="ru-RU" sz="4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ска­зок?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tx1"/>
                </a:solidFill>
              </a:rPr>
              <a:t>К истокам слова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7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hlinkClick r:id="rId2" action="ppaction://hlinksldjump"/>
              </a:rPr>
              <a:t/>
            </a:r>
            <a:br>
              <a:rPr lang="kk-KZ" dirty="0" smtClean="0">
                <a:hlinkClick r:id="rId2" action="ppaction://hlinksldjump"/>
              </a:rPr>
            </a:br>
            <a:r>
              <a:rPr lang="en-US" dirty="0" smtClean="0">
                <a:hlinkClick r:id="rId2" action="ppaction://hlinksldjump"/>
              </a:rPr>
              <a:t/>
            </a:r>
            <a:br>
              <a:rPr lang="en-US" dirty="0" smtClean="0">
                <a:hlinkClick r:id="rId2" action="ppaction://hlinksldjump"/>
              </a:rPr>
            </a:br>
            <a:endParaRPr lang="ru-RU" dirty="0">
              <a:hlinkClick r:id="rId2" action="ppaction://hlinksldjump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008954"/>
              </p:ext>
            </p:extLst>
          </p:nvPr>
        </p:nvGraphicFramePr>
        <p:xfrm>
          <a:off x="107504" y="260648"/>
          <a:ext cx="8856983" cy="614251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08111"/>
                <a:gridCol w="1152127"/>
                <a:gridCol w="1440159"/>
                <a:gridCol w="864095"/>
                <a:gridCol w="1152127"/>
                <a:gridCol w="1584175"/>
                <a:gridCol w="1656189"/>
              </a:tblGrid>
              <a:tr h="1181422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Қазақ тілі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Қазақ</a:t>
                      </a:r>
                      <a:r>
                        <a:rPr lang="kk-KZ" sz="2000" baseline="0" dirty="0" smtClean="0"/>
                        <a:t> әдебиеті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Сен Англияны</a:t>
                      </a:r>
                      <a:r>
                        <a:rPr lang="kk-KZ" sz="2000" baseline="0" dirty="0" smtClean="0"/>
                        <a:t> білесің бе?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Орыс тілі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К истокам слова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Русская</a:t>
                      </a:r>
                      <a:r>
                        <a:rPr lang="kk-KZ" sz="2000" baseline="0" dirty="0" smtClean="0"/>
                        <a:t> грамматика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/>
                        <a:t>Ағылшын тілі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3280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" action="ppaction://hlinksldjump"/>
                        </a:rPr>
                        <a:t>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" action="ppaction://hlinksldjump"/>
                        </a:rPr>
                        <a:t>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4" action="ppaction://hlinksldjump"/>
                        </a:rPr>
                        <a:t>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5" action="ppaction://hlinksldjump"/>
                        </a:rPr>
                        <a:t>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6" action="ppaction://hlinksldjump"/>
                        </a:rPr>
                        <a:t>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7" action="ppaction://hlinksldjump"/>
                        </a:rPr>
                        <a:t>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4" action="ppaction://hlinksldjump"/>
                        </a:rPr>
                        <a:t>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61201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8" action="ppaction://hlinksldjump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9" action="ppaction://hlinksldjump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0" action="ppaction://hlinksldjump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1" action="ppaction://hlinksldjump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2" action="ppaction://hlinksldjump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3" action="ppaction://hlinksldjump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4" action="ppaction://hlinksldjump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8719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5" action="ppaction://hlinksldjump"/>
                        </a:rPr>
                        <a:t>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6" action="ppaction://hlinksldjump"/>
                        </a:rPr>
                        <a:t>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7" action="ppaction://hlinksldjump"/>
                        </a:rPr>
                        <a:t>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8" action="ppaction://hlinksldjump"/>
                        </a:rPr>
                        <a:t>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19" action="ppaction://hlinksldjump"/>
                        </a:rPr>
                        <a:t>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0" action="ppaction://hlinksldjump"/>
                        </a:rPr>
                        <a:t>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1" action="ppaction://hlinksldjump"/>
                        </a:rPr>
                        <a:t>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9149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2" action="ppaction://hlinksldjump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3" action="ppaction://hlinksldjump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4" action="ppaction://hlinksldjump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5" action="ppaction://hlinksldjump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6" action="ppaction://hlinksldjump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7" action="ppaction://hlinksldjump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4" action="ppaction://hlinksldjump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4158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8" action="ppaction://hlinksldjump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9" action="ppaction://hlinksldjump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0" action="ppaction://hlinksldjump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1" action="ppaction://hlinksldjump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2" action="ppaction://hlinksldjump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3" action="ppaction://hlinksldjump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24" action="ppaction://hlinksldjump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589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4" action="ppaction://hlinksldjump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5" action="ppaction://hlinksldjump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6" action="ppaction://hlinksldjump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7" action="ppaction://hlinksldjump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8" action="ppaction://hlinksldjump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39" action="ppaction://hlinksldjump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hlinkClick r:id="rId40" action="ppaction://hlinksldjump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0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2.Название </a:t>
            </a:r>
            <a:r>
              <a:rPr lang="ru-RU" sz="4800" b="1" dirty="0"/>
              <a:t>этого любимого нами фрукта в пе­реводе с голландского означает «китайское ябло­ко». Что это?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57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</a:rPr>
              <a:t>3. От чего и почему собака лает на луну?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5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4. Зачем вода в стакане?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8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5. </a:t>
            </a:r>
            <a:r>
              <a:rPr lang="kk-KZ" sz="4800" b="1" dirty="0">
                <a:solidFill>
                  <a:schemeClr val="tx1"/>
                </a:solidFill>
              </a:rPr>
              <a:t>Н</a:t>
            </a:r>
            <a:r>
              <a:rPr lang="kk-KZ" sz="4800" b="1" dirty="0" smtClean="0">
                <a:solidFill>
                  <a:schemeClr val="tx1"/>
                </a:solidFill>
              </a:rPr>
              <a:t>е лает не кусает, а в дом не пускает?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6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</a:rPr>
              <a:t>6. </a:t>
            </a:r>
            <a:r>
              <a:rPr lang="kk-KZ" sz="4400" b="1" dirty="0">
                <a:solidFill>
                  <a:schemeClr val="tx1"/>
                </a:solidFill>
              </a:rPr>
              <a:t>П</a:t>
            </a:r>
            <a:r>
              <a:rPr lang="kk-KZ" sz="4400" b="1" dirty="0" smtClean="0">
                <a:solidFill>
                  <a:schemeClr val="tx1"/>
                </a:solidFill>
              </a:rPr>
              <a:t>од каким деревом сидит заяц во время дождя?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65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i="1" dirty="0" smtClean="0"/>
              <a:t>1.Угодить</a:t>
            </a:r>
            <a:r>
              <a:rPr lang="ru-RU" sz="4400" b="1" i="1" dirty="0"/>
              <a:t>, победить, ходить, водить. </a:t>
            </a:r>
            <a:r>
              <a:rPr lang="ru-RU" sz="4400" b="1" dirty="0"/>
              <a:t>Какой из этих глаголов не имеет формы первого лица единст­венного числа?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>
                <a:solidFill>
                  <a:schemeClr val="tx1"/>
                </a:solidFill>
              </a:rPr>
              <a:t>«Русская грамматика»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1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>
                <a:solidFill>
                  <a:schemeClr val="tx1"/>
                </a:solidFill>
              </a:rPr>
              <a:t>2. Бежать, ругать, пугать, ломать. </a:t>
            </a:r>
            <a:r>
              <a:rPr lang="ru-RU" sz="4400" b="1" dirty="0">
                <a:solidFill>
                  <a:schemeClr val="tx1"/>
                </a:solidFill>
              </a:rPr>
              <a:t>Какой из этих глаголов спрягается не так, как остальные</a:t>
            </a:r>
            <a:r>
              <a:rPr lang="ru-RU" sz="4400" b="1" dirty="0" smtClean="0">
                <a:solidFill>
                  <a:schemeClr val="tx1"/>
                </a:solidFill>
              </a:rPr>
              <a:t>?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tx1"/>
                </a:solidFill>
              </a:rPr>
              <a:t>Русская грамматика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00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b="1" i="1" dirty="0">
                <a:solidFill>
                  <a:schemeClr val="tx1"/>
                </a:solidFill>
              </a:rPr>
              <a:t>3. Мертвец, покойник, кукла, дерево. </a:t>
            </a:r>
            <a:r>
              <a:rPr lang="ru-RU" sz="4000" b="1" dirty="0">
                <a:solidFill>
                  <a:schemeClr val="tx1"/>
                </a:solidFill>
              </a:rPr>
              <a:t>Какие из этих существительных являются </a:t>
            </a:r>
            <a:r>
              <a:rPr lang="ru-RU" sz="4000" b="1" dirty="0" smtClean="0">
                <a:solidFill>
                  <a:schemeClr val="tx1"/>
                </a:solidFill>
              </a:rPr>
              <a:t>неодушевленными?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tx1"/>
                </a:solidFill>
              </a:rPr>
              <a:t>Русская грамматика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3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solidFill>
                  <a:schemeClr val="tx1"/>
                </a:solidFill>
              </a:rPr>
              <a:t>4.</a:t>
            </a:r>
            <a:r>
              <a:rPr lang="ru-RU" sz="4800" b="1" i="1" dirty="0">
                <a:solidFill>
                  <a:schemeClr val="tx1"/>
                </a:solidFill>
              </a:rPr>
              <a:t> Мячик, лучик, огурчик, стульчик. </a:t>
            </a:r>
            <a:r>
              <a:rPr lang="ru-RU" sz="4800" b="1" dirty="0">
                <a:solidFill>
                  <a:schemeClr val="tx1"/>
                </a:solidFill>
              </a:rPr>
              <a:t>В каком слове суффикс не такой, как в остальных?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</a:rPr>
              <a:t>5.</a:t>
            </a:r>
            <a:r>
              <a:rPr lang="ru-RU" sz="4800" b="1" i="1" dirty="0">
                <a:solidFill>
                  <a:schemeClr val="tx1"/>
                </a:solidFill>
              </a:rPr>
              <a:t>  </a:t>
            </a:r>
            <a:r>
              <a:rPr lang="ru-RU" sz="4800" b="1" dirty="0">
                <a:solidFill>
                  <a:schemeClr val="tx1"/>
                </a:solidFill>
              </a:rPr>
              <a:t>Вопрос-аукцион. Сколько приставок в слове </a:t>
            </a:r>
            <a:r>
              <a:rPr lang="ru-RU" sz="4800" b="1" i="1" dirty="0" smtClean="0">
                <a:solidFill>
                  <a:schemeClr val="tx1"/>
                </a:solidFill>
              </a:rPr>
              <a:t>недопонимать?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8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Берілген сұрақтарға мақалмен жауап беру.</a:t>
            </a:r>
            <a:endParaRPr lang="ru-RU" dirty="0"/>
          </a:p>
          <a:p>
            <a:pPr marL="0" lvl="0" indent="0" algn="ctr">
              <a:buNone/>
            </a:pPr>
            <a:r>
              <a:rPr lang="kk-KZ" sz="4800" dirty="0" smtClean="0"/>
              <a:t>1. Жыланды </a:t>
            </a:r>
            <a:r>
              <a:rPr lang="kk-KZ" sz="4800" dirty="0"/>
              <a:t>қалай інінен шығарамыз?</a:t>
            </a:r>
            <a:endParaRPr lang="ru-RU" sz="4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Қазақ тілі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2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algn="ctr"/>
            <a:r>
              <a:rPr lang="kk-KZ" sz="4800" b="1" dirty="0" smtClean="0"/>
              <a:t>6.</a:t>
            </a:r>
            <a:r>
              <a:rPr lang="ru-RU" sz="4800" b="1" dirty="0"/>
              <a:t> «Кот в мешке». Вам предложили поставить ва-банк. Сколько очков вы поставите?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800" b="1" dirty="0" smtClean="0">
                <a:solidFill>
                  <a:schemeClr val="tx1"/>
                </a:solidFill>
              </a:rPr>
              <a:t>1.</a:t>
            </a:r>
            <a:r>
              <a:rPr lang="kk-KZ" sz="4800" b="1" dirty="0" smtClean="0">
                <a:solidFill>
                  <a:schemeClr val="tx1"/>
                </a:solidFill>
              </a:rPr>
              <a:t>Ежелгі </a:t>
            </a:r>
            <a:r>
              <a:rPr lang="kk-KZ" sz="4800" b="1" dirty="0">
                <a:solidFill>
                  <a:schemeClr val="tx1"/>
                </a:solidFill>
              </a:rPr>
              <a:t>дәуір әдебиеті нешінші ғасырларды қамтиды?</a:t>
            </a:r>
            <a:endParaRPr lang="ru-RU" sz="48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3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4800" b="1" dirty="0" smtClean="0">
                <a:solidFill>
                  <a:schemeClr val="tx1"/>
                </a:solidFill>
              </a:rPr>
              <a:t>2</a:t>
            </a:r>
            <a:r>
              <a:rPr lang="ru-RU" sz="4800" b="1" dirty="0" smtClean="0">
                <a:solidFill>
                  <a:schemeClr val="tx1"/>
                </a:solidFill>
              </a:rPr>
              <a:t>. </a:t>
            </a:r>
            <a:r>
              <a:rPr lang="kk-KZ" sz="4800" b="1" dirty="0">
                <a:solidFill>
                  <a:schemeClr val="tx1"/>
                </a:solidFill>
              </a:rPr>
              <a:t>Тіл білімінің салаларын ата. Олар нені зерттейді?</a:t>
            </a:r>
            <a:endParaRPr lang="ru-RU" sz="4800" b="1" dirty="0">
              <a:solidFill>
                <a:schemeClr val="tx1"/>
              </a:solidFill>
            </a:endParaRPr>
          </a:p>
          <a:p>
            <a:pPr algn="ctr"/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3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4400" b="1" dirty="0" smtClean="0">
                <a:solidFill>
                  <a:schemeClr val="tx1"/>
                </a:solidFill>
              </a:rPr>
              <a:t>3.</a:t>
            </a:r>
            <a:r>
              <a:rPr lang="kk-KZ" sz="4400" b="1" dirty="0">
                <a:solidFill>
                  <a:schemeClr val="tx1"/>
                </a:solidFill>
              </a:rPr>
              <a:t> Шығарманың композициялық жоспары қандай бөлімдерден тұрады?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kk-KZ" sz="4800" b="1" dirty="0" smtClean="0">
                <a:solidFill>
                  <a:schemeClr val="tx1"/>
                </a:solidFill>
              </a:rPr>
              <a:t>4.Жыршы </a:t>
            </a:r>
            <a:r>
              <a:rPr lang="kk-KZ" sz="4800" b="1" dirty="0">
                <a:solidFill>
                  <a:schemeClr val="tx1"/>
                </a:solidFill>
              </a:rPr>
              <a:t>мен жырауларға қандай қасиеттер тән болған?</a:t>
            </a:r>
            <a:endParaRPr lang="ru-RU" sz="48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54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4800" b="1" dirty="0" smtClean="0">
                <a:solidFill>
                  <a:schemeClr val="tx1"/>
                </a:solidFill>
              </a:rPr>
              <a:t>5.</a:t>
            </a:r>
            <a:r>
              <a:rPr lang="kk-KZ" sz="4800" b="1" dirty="0">
                <a:solidFill>
                  <a:schemeClr val="tx1"/>
                </a:solidFill>
              </a:rPr>
              <a:t> Лиро-эпостық жыр мен батырлар жырының айырмашылығы неде?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5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ru-RU" b="1" dirty="0" smtClean="0"/>
              <a:t>6.</a:t>
            </a:r>
            <a:r>
              <a:rPr lang="kk-KZ" b="1" dirty="0"/>
              <a:t> –Әуелеп ұшқан алты қаз,</a:t>
            </a:r>
            <a:endParaRPr lang="ru-RU" b="1" dirty="0"/>
          </a:p>
          <a:p>
            <a:pPr marL="0" indent="0" algn="ctr">
              <a:buNone/>
            </a:pPr>
            <a:r>
              <a:rPr lang="kk-KZ" b="1" dirty="0"/>
              <a:t>Етің шекер, сорпаң баз!</a:t>
            </a:r>
            <a:endParaRPr lang="ru-RU" b="1" dirty="0"/>
          </a:p>
          <a:p>
            <a:pPr marL="0" indent="0" algn="ctr">
              <a:buNone/>
            </a:pPr>
            <a:r>
              <a:rPr lang="kk-KZ" b="1" dirty="0"/>
              <a:t>Атайын десем оғым аз,</a:t>
            </a:r>
            <a:endParaRPr lang="ru-RU" b="1" dirty="0"/>
          </a:p>
          <a:p>
            <a:pPr marL="0" indent="0" algn="ctr">
              <a:buNone/>
            </a:pPr>
            <a:r>
              <a:rPr lang="kk-KZ" b="1" dirty="0"/>
              <a:t>Қонар болсаң, жануар,</a:t>
            </a:r>
            <a:endParaRPr lang="ru-RU" b="1" dirty="0"/>
          </a:p>
          <a:p>
            <a:pPr marL="0" indent="0" algn="ctr">
              <a:buNone/>
            </a:pPr>
            <a:r>
              <a:rPr lang="kk-KZ" b="1" dirty="0"/>
              <a:t>Міне, майдан, міне, саз,</a:t>
            </a:r>
            <a:endParaRPr lang="ru-RU" b="1" dirty="0"/>
          </a:p>
          <a:p>
            <a:pPr marL="0" indent="0" algn="ctr">
              <a:buNone/>
            </a:pPr>
            <a:r>
              <a:rPr lang="kk-KZ" b="1" dirty="0"/>
              <a:t>Өлмеген құлға, </a:t>
            </a:r>
            <a:r>
              <a:rPr lang="kk-KZ" b="1" dirty="0" smtClean="0"/>
              <a:t>Құдай-ай,</a:t>
            </a:r>
            <a:endParaRPr lang="ru-RU" b="1" dirty="0"/>
          </a:p>
          <a:p>
            <a:pPr marL="0" indent="0" algn="ctr">
              <a:buNone/>
            </a:pPr>
            <a:r>
              <a:rPr lang="kk-KZ" b="1" dirty="0" smtClean="0"/>
              <a:t>Болып </a:t>
            </a:r>
            <a:r>
              <a:rPr lang="kk-KZ" b="1" dirty="0"/>
              <a:t>қалды енді жаз.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16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pPr marL="0" indent="0" algn="ctr">
              <a:buNone/>
            </a:pPr>
            <a:endParaRPr lang="ru-RU" sz="4800" b="1" dirty="0" smtClean="0"/>
          </a:p>
          <a:p>
            <a:pPr marL="0" indent="0" algn="ctr">
              <a:buNone/>
            </a:pPr>
            <a:r>
              <a:rPr lang="ru-RU" sz="4800" b="1" dirty="0" err="1" smtClean="0"/>
              <a:t>Бейне</a:t>
            </a:r>
            <a:r>
              <a:rPr lang="ru-RU" sz="4800" b="1" dirty="0" smtClean="0"/>
              <a:t>-с</a:t>
            </a:r>
            <a:r>
              <a:rPr lang="kk-KZ" sz="4800" b="1" dirty="0"/>
              <a:t>ұрақ</a:t>
            </a:r>
            <a:endParaRPr lang="ru-RU" sz="48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69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9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0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Берілген сұрақтарға мақалмен жауап беру.</a:t>
            </a:r>
            <a:endParaRPr lang="ru-RU" dirty="0"/>
          </a:p>
          <a:p>
            <a:pPr marL="0" lvl="0" indent="0" algn="ctr">
              <a:buNone/>
            </a:pPr>
            <a:r>
              <a:rPr lang="kk-KZ" sz="5400" b="1" dirty="0" smtClean="0">
                <a:solidFill>
                  <a:schemeClr val="tx1"/>
                </a:solidFill>
              </a:rPr>
              <a:t>2.Инемен </a:t>
            </a:r>
            <a:r>
              <a:rPr lang="kk-KZ" sz="5400" b="1" dirty="0">
                <a:solidFill>
                  <a:schemeClr val="tx1"/>
                </a:solidFill>
              </a:rPr>
              <a:t>құдық қазуға бола ма?</a:t>
            </a:r>
            <a:endParaRPr lang="ru-RU" sz="54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9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3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94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8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6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49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3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00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9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80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Берілген сұрақтарға мақалмен жауап беру.</a:t>
            </a:r>
            <a:endParaRPr lang="ru-RU" dirty="0"/>
          </a:p>
          <a:p>
            <a:pPr marL="0" lvl="0" indent="0" algn="ctr">
              <a:buNone/>
            </a:pPr>
            <a:r>
              <a:rPr lang="kk-KZ" sz="4800" b="1" dirty="0" smtClean="0"/>
              <a:t>3.Не </a:t>
            </a:r>
            <a:r>
              <a:rPr lang="kk-KZ" sz="4800" b="1" dirty="0"/>
              <a:t>оттан да </a:t>
            </a:r>
            <a:r>
              <a:rPr lang="kk-KZ" sz="4800" b="1" dirty="0" smtClean="0"/>
              <a:t>ыстық?</a:t>
            </a:r>
            <a:endParaRPr lang="ru-RU" sz="4800" b="1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6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6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9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7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Берілген сұрақтарға мақалмен жауап беру.</a:t>
            </a:r>
            <a:endParaRPr lang="ru-RU" dirty="0"/>
          </a:p>
          <a:p>
            <a:pPr marL="0" lvl="0" indent="0" algn="ctr">
              <a:buNone/>
            </a:pPr>
            <a:r>
              <a:rPr lang="kk-KZ" sz="4800" b="1" dirty="0" smtClean="0"/>
              <a:t>4.Білгенің </a:t>
            </a:r>
            <a:r>
              <a:rPr lang="kk-KZ" sz="4800" b="1" dirty="0"/>
              <a:t>қанша, </a:t>
            </a:r>
            <a:r>
              <a:rPr lang="kk-KZ" sz="4800" b="1" dirty="0" smtClean="0"/>
              <a:t>білмегенің </a:t>
            </a:r>
            <a:r>
              <a:rPr lang="kk-KZ" sz="4800" b="1" dirty="0"/>
              <a:t>қанша?</a:t>
            </a:r>
            <a:endParaRPr lang="ru-RU" sz="4800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37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Берілген сұрақтарға мақалмен жауап беру.</a:t>
            </a:r>
            <a:endParaRPr lang="ru-RU" dirty="0"/>
          </a:p>
          <a:p>
            <a:pPr marL="0" lvl="0" indent="0" algn="ctr">
              <a:buNone/>
            </a:pPr>
            <a:r>
              <a:rPr lang="kk-KZ" sz="4400" b="1" dirty="0" smtClean="0">
                <a:solidFill>
                  <a:schemeClr val="tx1"/>
                </a:solidFill>
              </a:rPr>
              <a:t>5.Шашу </a:t>
            </a:r>
            <a:r>
              <a:rPr lang="kk-KZ" sz="4400" b="1" dirty="0">
                <a:solidFill>
                  <a:schemeClr val="tx1"/>
                </a:solidFill>
              </a:rPr>
              <a:t>мен жинаудың қайсысы оңай?</a:t>
            </a:r>
            <a:endParaRPr lang="ru-RU" sz="44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596336" y="5805264"/>
            <a:ext cx="57606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9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378</TotalTime>
  <Words>645</Words>
  <Application>Microsoft Office PowerPoint</Application>
  <PresentationFormat>Экран (4:3)</PresentationFormat>
  <Paragraphs>198</Paragraphs>
  <Slides>72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72</vt:i4>
      </vt:variant>
    </vt:vector>
  </HeadingPairs>
  <TitlesOfParts>
    <vt:vector size="77" baseType="lpstr">
      <vt:lpstr>Calibri</vt:lpstr>
      <vt:lpstr>Candara</vt:lpstr>
      <vt:lpstr>Symbol</vt:lpstr>
      <vt:lpstr>Times New Roman</vt:lpstr>
      <vt:lpstr>Волна</vt:lpstr>
      <vt:lpstr>Презентация PowerPoint</vt:lpstr>
      <vt:lpstr>Презентация PowerPoint</vt:lpstr>
      <vt:lpstr>«Ғажайып  алаңы»</vt:lpstr>
      <vt:lpstr>  </vt:lpstr>
      <vt:lpstr>Қазақ тілі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Қазақ әдебиеті</vt:lpstr>
      <vt:lpstr>Презентация PowerPoint</vt:lpstr>
      <vt:lpstr>Презентация PowerPoint</vt:lpstr>
      <vt:lpstr>Презентация PowerPoint</vt:lpstr>
      <vt:lpstr>Презентация PowerPoint</vt:lpstr>
      <vt:lpstr>Қазақ әдебиеті</vt:lpstr>
      <vt:lpstr>Ағылшын тілі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English language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Русский язык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Найдите в табличке имена сказочных героев. Слова могут читаться слева направо и справа налево, по вертикали и по горизонтали, могут изгибаться  под прямым углом.   </vt:lpstr>
      <vt:lpstr>Презентация PowerPoint</vt:lpstr>
      <vt:lpstr>К истокам слова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«Русская грамматика»</vt:lpstr>
      <vt:lpstr>Русская грамматика</vt:lpstr>
      <vt:lpstr>Русская грамматика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14</cp:revision>
  <dcterms:created xsi:type="dcterms:W3CDTF">2018-11-21T11:49:48Z</dcterms:created>
  <dcterms:modified xsi:type="dcterms:W3CDTF">2018-11-28T03:13:40Z</dcterms:modified>
</cp:coreProperties>
</file>