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5" r:id="rId3"/>
    <p:sldId id="271" r:id="rId4"/>
    <p:sldId id="272" r:id="rId5"/>
    <p:sldId id="276" r:id="rId6"/>
    <p:sldId id="277" r:id="rId7"/>
    <p:sldId id="273" r:id="rId8"/>
    <p:sldId id="278" r:id="rId9"/>
    <p:sldId id="274" r:id="rId10"/>
    <p:sldId id="279" r:id="rId11"/>
    <p:sldId id="280" r:id="rId12"/>
    <p:sldId id="281" r:id="rId13"/>
    <p:sldId id="282" r:id="rId14"/>
    <p:sldId id="260" r:id="rId15"/>
    <p:sldId id="261" r:id="rId16"/>
    <p:sldId id="262" r:id="rId17"/>
    <p:sldId id="263" r:id="rId18"/>
    <p:sldId id="264" r:id="rId19"/>
    <p:sldId id="266" r:id="rId20"/>
    <p:sldId id="270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Pack by Diakov" initials="R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1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26C3D-80E9-4A41-87EE-99BE2F46EC18}" type="datetimeFigureOut">
              <a:rPr lang="zh-CN" altLang="en-US" smtClean="0"/>
              <a:t>2018/11/28</a:t>
            </a:fld>
            <a:endParaRPr lang="zh-CN" alt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9255E-9E8E-43B9-A69A-C28A1AB638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065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285728"/>
            <a:ext cx="707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Ақмола облысы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Жақсы ауданы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/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Жақсы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№1 орта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мектебі</a:t>
            </a:r>
            <a:endParaRPr lang="zh-CN" altLang="en-US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3143240" y="5929330"/>
            <a:ext cx="3000396" cy="500066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altLang="zh-CN" b="1" dirty="0" smtClean="0">
                <a:latin typeface="Times New Roman" pitchFamily="18" charset="0"/>
                <a:cs typeface="Times New Roman" pitchFamily="18" charset="0"/>
              </a:rPr>
              <a:t>2018-2019 оқу жылы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488" y="4000504"/>
            <a:ext cx="571504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altLang="zh-CN" sz="1400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Дайындаған: </a:t>
            </a:r>
            <a:r>
              <a:rPr lang="ru-RU" altLang="zh-CN" sz="16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Бактыбаева</a:t>
            </a:r>
            <a:r>
              <a:rPr lang="ru-RU" altLang="zh-CN" sz="1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6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Молдир</a:t>
            </a:r>
            <a:r>
              <a:rPr lang="ru-RU" altLang="zh-CN" sz="1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6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Балгабаевна</a:t>
            </a:r>
            <a:endParaRPr lang="ru-RU" altLang="zh-CN" sz="16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altLang="zh-CN" sz="1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Жақсы </a:t>
            </a:r>
            <a:r>
              <a:rPr lang="ru-RU" altLang="zh-CN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№1 орта </a:t>
            </a:r>
            <a:r>
              <a:rPr lang="ru-RU" altLang="zh-CN" sz="1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мектебінің   бастауыш</a:t>
            </a:r>
            <a:r>
              <a:rPr lang="ru-RU" altLang="zh-CN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altLang="zh-CN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мұғалімі</a:t>
            </a:r>
            <a:endParaRPr lang="ru-RU" altLang="zh-CN" sz="14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zh-CN" sz="2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785926"/>
            <a:ext cx="80724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zh-CN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zh-CN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Жіті</a:t>
            </a:r>
            <a:r>
              <a:rPr lang="ru-RU" altLang="zh-CN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zh-CN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бағалау-</a:t>
            </a:r>
            <a:endParaRPr lang="ru-RU" altLang="zh-CN" sz="36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zh-CN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Деректерінің  </a:t>
            </a:r>
            <a:r>
              <a:rPr lang="ru-RU" altLang="zh-CN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факторы»</a:t>
            </a:r>
          </a:p>
          <a:p>
            <a:pPr algn="ctr"/>
            <a:endParaRPr lang="ru-RU" altLang="zh-CN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zh-CN" sz="1600" b="1" i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Шебер</a:t>
            </a:r>
            <a:r>
              <a:rPr lang="ru-RU" altLang="zh-CN" sz="16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600" b="1" i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саба</a:t>
            </a:r>
            <a:r>
              <a:rPr lang="kk-KZ" altLang="zh-CN" sz="16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</a:t>
            </a:r>
            <a:endParaRPr lang="ru-RU" altLang="zh-CN" sz="1600" b="1" i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20315" t="23437" r="40153" b="30733"/>
          <a:stretch>
            <a:fillRect/>
          </a:stretch>
        </p:blipFill>
        <p:spPr bwMode="auto">
          <a:xfrm>
            <a:off x="428596" y="285728"/>
            <a:ext cx="835824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24707" t="22461" r="41252" b="23828"/>
          <a:stretch>
            <a:fillRect/>
          </a:stretch>
        </p:blipFill>
        <p:spPr bwMode="auto">
          <a:xfrm>
            <a:off x="714348" y="214290"/>
            <a:ext cx="778674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24158" t="30273" r="41252" b="29687"/>
          <a:stretch>
            <a:fillRect/>
          </a:stretch>
        </p:blipFill>
        <p:spPr bwMode="auto">
          <a:xfrm>
            <a:off x="428596" y="357166"/>
            <a:ext cx="834256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23060" t="32226" r="41252" b="38477"/>
          <a:stretch>
            <a:fillRect/>
          </a:stretch>
        </p:blipFill>
        <p:spPr bwMode="auto">
          <a:xfrm>
            <a:off x="1000100" y="1357298"/>
            <a:ext cx="742955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571480"/>
            <a:ext cx="8286808" cy="57150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kk-KZ" altLang="zh-CN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Мұғалім бағалауды жүргізу барысында тек мұғалімдерге ғана емес, сондай-ақ ата-аналар мен білім алушыларға да көмек ретінде әзірленген әдістемелік материалдар кешенін міндетті түрде қолдануы тиіс: </a:t>
            </a:r>
            <a:endParaRPr kumimoji="0" lang="kk-KZ" altLang="zh-CN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kk-KZ" altLang="zh-C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«Білім алушылардың үлгеріміне ағымдық бақылау, аралық және қорытынды аттестаттау өткізудің үлгілік қағидаларын бекіту туралы» Қазақстан Республикасы Білім және ғылым министрінің 2008 жылғы 18 наурыздағы № 125 бұйрығына өзгерістер мен толықтырулар енгізу туралы (Қазақстан Республикасы Білім және ғылым министрінің 2018 жылғы 9 ақпан № 47 бұйрығы);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kk-KZ" altLang="zh-C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2018-2019 оқу жылында Қазақстан Республикасының жалпы орта білім беретін ұйымдарында оқу процесін ұйымдастырудың ерекшеліктері туралы» әдістемелік нұсқау хат;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kk-KZ" altLang="zh-C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Жаңартылған білім беру мазмұны аясында орта мектептерге арналған критериалды бағалауды құжаттандыру және рәсімдеу бойынша нұсқаулық;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kk-KZ" altLang="zh-C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Бастауыш сынып мұғалімдеріне арналған критериалды бағалау бойынша басшылық;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kk-KZ" altLang="zh-C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Негізгі және орта мектеп мұғалімдеріне арналған критериалды бағалау бойынша басшылық: Оқу-әдістемелік құрал;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kk-KZ" altLang="zh-C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Сыныптар, пәндер мен тілдер бөлінісінде қалыптастырушы бағалауға арналған тапсырмалар жинағы;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kk-KZ" altLang="zh-C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Сыныптар, пәндер мен тілдер бөлінісінде жиынтық бағалауға арналған тапсырмалар жинағы;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kk-KZ" altLang="zh-C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Сыныптар, пәндер мен тілдер бөлінісінде жиынтық бағалауға арналған әдістемелік ұсынымдама.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kk-KZ" altLang="zh-C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Бұл әдістемелік құралдарды  nao.kz, smk.edu.kz сайттарынан таба аласыздар.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571480"/>
            <a:ext cx="835824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  <a:tab pos="900113" algn="l"/>
              </a:tabLst>
            </a:pPr>
            <a:r>
              <a:rPr kumimoji="0" lang="kk-KZ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Мұғалімнің бағалау қызметі – бағалау критерийлерін іріктеу, әзірлеу және қолдану, бақылау мен бағалау тәсілдері.</a:t>
            </a:r>
            <a:endParaRPr kumimoji="0" lang="kk-KZ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  <a:tab pos="900113" algn="l"/>
              </a:tabLst>
            </a:pPr>
            <a:r>
              <a:rPr kumimoji="0" lang="kk-KZ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 алушының бағалау қызметін жүзеге асыру үшін мұғалім:</a:t>
            </a:r>
            <a:endParaRPr kumimoji="0" lang="kk-KZ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  <a:tab pos="630238" algn="l"/>
                <a:tab pos="900113" algn="l"/>
              </a:tabLst>
            </a:pPr>
            <a:r>
              <a:rPr kumimoji="0" lang="kk-KZ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әртүрлі бағалау түрлерін жиі қолдану керектігін (өзін-өзі бағалау, өзара бағалау);</a:t>
            </a:r>
            <a:endParaRPr kumimoji="0" lang="kk-KZ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  <a:tab pos="630238" algn="l"/>
                <a:tab pos="900113" algn="l"/>
              </a:tabLst>
            </a:pPr>
            <a:r>
              <a:rPr kumimoji="0" lang="kk-KZ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білім алушылардың оқу жетістіктерінің бағалау критерийлерін дербес дайындауды және таңдап алуды;</a:t>
            </a:r>
            <a:endParaRPr kumimoji="0" lang="kk-KZ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  <a:tab pos="630238" algn="l"/>
                <a:tab pos="900113" algn="l"/>
              </a:tabLst>
            </a:pPr>
            <a:r>
              <a:rPr kumimoji="0" lang="kk-KZ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бақылау әдістері мен түрлерін әзірлеу және іріктеп алуды білуі тиіс.</a:t>
            </a:r>
            <a:endParaRPr kumimoji="0" lang="kk-KZ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15363" name="Picture 3" descr="ÐÐ°ÑÑÐ¸Ð½ÐºÐ¸ Ð¿Ð¾ Ð·Ð°Ð¿ÑÐ¾ÑÑ ÐºÐ°ÑÑÐ¸Ð½ÐºÐ° Ð´ÐµÑÐ¸ ÑÐºÐ¾Ð»Ðµ"/>
          <p:cNvPicPr>
            <a:picLocks noChangeAspect="1" noChangeArrowheads="1"/>
          </p:cNvPicPr>
          <p:nvPr/>
        </p:nvPicPr>
        <p:blipFill>
          <a:blip r:embed="rId2" cstate="print"/>
          <a:srcRect t="6524"/>
          <a:stretch>
            <a:fillRect/>
          </a:stretch>
        </p:blipFill>
        <p:spPr bwMode="auto">
          <a:xfrm>
            <a:off x="2285984" y="4286256"/>
            <a:ext cx="4357718" cy="2190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58" y="1571612"/>
            <a:ext cx="8501122" cy="44012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r>
              <a:rPr kumimoji="0" lang="kk-KZ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бағалау үшін оқыту мақсаттарының тізбесін анықтауы;</a:t>
            </a:r>
            <a:endParaRPr kumimoji="0" lang="kk-KZ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r>
              <a:rPr kumimoji="0" lang="kk-KZ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бағалау деңгейлерін анықтауы (Блум таксономиясына сәйкес);</a:t>
            </a:r>
            <a:endParaRPr kumimoji="0" lang="kk-KZ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r>
              <a:rPr kumimoji="0" lang="kk-KZ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3)бағалау критерийлерін әзірлеуі (оқыту мақсаттарына сәйкес);</a:t>
            </a:r>
            <a:endParaRPr kumimoji="0" lang="kk-KZ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r>
              <a:rPr kumimoji="0" lang="kk-KZ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білім алушылардың санын және кері байланыс беру жиілігін анықтауы;</a:t>
            </a:r>
            <a:endParaRPr kumimoji="0" lang="kk-KZ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r>
              <a:rPr kumimoji="0" lang="kk-KZ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 үйде оқитын білім алушылар үшін үйде оқыту жүктемесін және оқытылған оқу материалын ескере отырып, сараланған және/немесе жеке тапсырмаларды әзірлеуі; </a:t>
            </a:r>
            <a:endParaRPr kumimoji="0" lang="kk-KZ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r>
              <a:rPr kumimoji="0" lang="kk-KZ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6) сараланған және/немесе жеке тапсырмаларды қолдануы, сондай-ақ ерекше білімге қажеттіліктері бар білім алушылардың ерекшеліктерін ескере отырып, бағалау критерийлеріне өзгерістер енгізуі;</a:t>
            </a:r>
            <a:endParaRPr kumimoji="0" lang="kk-KZ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r>
              <a:rPr kumimoji="0" lang="kk-KZ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7) жиынтық бағалаудың нәтижелері бойынша ата-аналар жиналыстары барысында кері байланыс немесе рубрикалар түрінде білім алушылардың оқу жетістіктері туралы ақпарат беруі қажет.</a:t>
            </a:r>
            <a:endParaRPr kumimoji="0" lang="kk-KZ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357166"/>
            <a:ext cx="65275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altLang="zh-CN" sz="3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 алушылардың оқу </a:t>
            </a:r>
          </a:p>
          <a:p>
            <a:pPr algn="ctr"/>
            <a:r>
              <a:rPr lang="kk-KZ" altLang="zh-CN" sz="3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жетістіктерін бағалау үшін мұғалім:</a:t>
            </a:r>
            <a:endParaRPr lang="zh-CN" altLang="en-US" sz="3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214290"/>
            <a:ext cx="721523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kk-KZ" altLang="zh-CN" sz="2800" b="1" i="1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Критериалды бағалау мұғалімге бірқатар </a:t>
            </a:r>
          </a:p>
          <a:p>
            <a:pPr algn="ctr"/>
            <a:r>
              <a:rPr kumimoji="0" lang="kk-KZ" altLang="zh-CN" sz="2800" b="1" i="1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негізгі нұсқауларды</a:t>
            </a:r>
            <a:r>
              <a:rPr kumimoji="0" lang="kk-KZ" altLang="zh-CN" sz="2800" b="1" i="1" u="none" strike="noStrike" cap="none" spc="0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kk-KZ" altLang="zh-CN" sz="2800" b="1" i="1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жобалап түсіндіреді:</a:t>
            </a:r>
            <a:endParaRPr lang="zh-CN" altLang="en-US" sz="2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28596" y="1285860"/>
            <a:ext cx="828680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kk-KZ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1. Білім алушының жеке тұлғасы емес, жұмысы ғана бағаланады;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kk-KZ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2. Білім алушылардың жұмыстары басқа білім алушылардың жұмыстарымен емес, тек жақсы орындалған жұмыс үлгісімен салыстырылады.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kk-KZ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3. Нақты тапсырмалардың әртүрлі формаларын қолдану және мінсіз орындаған тапсырмалардың нақты және айқын сипаттамаларының болуы;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kk-KZ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4. Бағалау критерийлерінің білім алушыларға алдын ала белгілі болуы;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kk-KZ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5. Өзін-өзі бағалау білім алушылардың рефлексиясын да көрсетеді. Рефлексия білім алушылардың тұлғасын дамытудың міндетті шарты болып табылады;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kk-KZ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6. Өзін-өзі бағалауға көшуге тырыса отырып, білім алушыларды бағалау процесіне қосу;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kk-KZ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7. Оқыған материалдары негізінде бағалау. Бағалау критерийлері оқыту мақсаттарына сәйкес болуы тиіс.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kk-KZ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Оқыту мақсаттарының құрылымында білім алушылардың іс-әрекеттері көрсетілген: байқау, талдау жасау, салыстыру, маңызды белгілерді бөлу, тану, анықтау, үлгілеу, түсіндіру және т.б.</a:t>
            </a:r>
            <a:endParaRPr kumimoji="0" lang="kk-KZ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kk-KZ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Нәтижелерді бағалау критерийлері білім алушылардың дайындық деңгейінің мұғалім ұсынған талаптарға сәйкестігін белгілеуге, оқыту процесіне түзету енгізуге, жұмыстың күрделілігі деңгейін дұрыс таңдауға мүмкіндік береді.</a:t>
            </a:r>
            <a:endParaRPr kumimoji="0" lang="kk-KZ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</a:t>
            </a:r>
            <a:r>
              <a:rPr kumimoji="0" lang="kk-KZ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 жетістіктерін тексеру немесе өздігінен тексеруге арналған критерийлерді білім алушылармен бірлесіп әзірлеуге болады. </a:t>
            </a:r>
            <a:endParaRPr kumimoji="0" lang="kk-KZ" altLang="zh-CN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Сабақ барысында білім алушылардың оқу жетістіктерін өздері бағалауын ұйымдастыруды ойластыру және оқу тапсырмаларын таңдау маңызды. </a:t>
            </a:r>
            <a:endParaRPr kumimoji="0" lang="kk-KZ" altLang="zh-CN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Мұғалімге сабақта білім алушылардың өздерінің бағалауларын салыстыру үшін мүмкіндік беру, өз қателіктерінің себебін табу үшін рефлексия ұйымдастыру ұсынылады.</a:t>
            </a:r>
            <a:endParaRPr kumimoji="0" lang="kk-KZ" altLang="zh-CN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Балалардың түзету жұмыстарын ұйымдастыру.</a:t>
            </a:r>
            <a:endParaRPr kumimoji="0" lang="kk-KZ" altLang="zh-CN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18435" name="Picture 3" descr="ÐÐ°ÑÑÐ¸Ð½ÐºÐ¸ Ð¿Ð¾ Ð·Ð°Ð¿ÑÐ¾ÑÑ ÐºÐ°ÑÑÐ¸Ð½ÐºÐ° Ð´ÐµÑÐ¸ ÑÐºÐ¾Ð»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43248"/>
            <a:ext cx="857256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501122" cy="59293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kk-KZ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критерийі  </a:t>
            </a:r>
            <a:r>
              <a:rPr lang="kk-KZ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ұсынылған талаптарға сәйкес бір нәрсені  бағалау     бойынша шешім   қабылдау.</a:t>
            </a:r>
            <a:br>
              <a:rPr lang="kk-KZ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Рубрикатор </a:t>
            </a:r>
            <a:r>
              <a:rPr lang="kk-KZ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(бағалау бойынша нұсқаулық)-әрбір критерий бойынша  оқушының жетістігі жазылған нақты сипаттама және соған сәйкес ұпай саны.</a:t>
            </a:r>
            <a:br>
              <a:rPr lang="kk-KZ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Дескриптор</a:t>
            </a:r>
            <a:r>
              <a:rPr lang="kk-KZ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-оқушының ең жақсы нәтижеге жетудегі әрбір қадамын белгілі бір тапсырма бойынша орындаған жұмысының деңгейін немесе сапасын сипаттайтын тұжырым.</a:t>
            </a:r>
            <a:br>
              <a:rPr lang="kk-KZ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kk-KZ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7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21962" t="25390" r="41801" b="38477"/>
          <a:stretch>
            <a:fillRect/>
          </a:stretch>
        </p:blipFill>
        <p:spPr bwMode="auto">
          <a:xfrm>
            <a:off x="642910" y="1071546"/>
            <a:ext cx="8028087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357166"/>
            <a:ext cx="52421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zh-CN" sz="6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 а </a:t>
            </a:r>
            <a:r>
              <a:rPr lang="ru-RU" altLang="zh-CN" sz="60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zh-CN" sz="6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altLang="zh-CN" sz="60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altLang="zh-CN" sz="6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60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zh-CN" sz="6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м а:</a:t>
            </a:r>
            <a:endParaRPr lang="ru-RU" altLang="zh-CN" sz="6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571612"/>
            <a:ext cx="828784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zh-CN" sz="45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altLang="zh-CN" sz="4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45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қысқа мерзімді</a:t>
            </a:r>
            <a:r>
              <a:rPr lang="ru-RU" altLang="zh-CN" sz="4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altLang="zh-CN" sz="45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altLang="zh-CN" sz="45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оспарларға бағалау</a:t>
            </a:r>
            <a:endParaRPr lang="ru-RU" altLang="zh-CN" sz="45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zh-CN" sz="4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45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altLang="zh-CN" sz="4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zh-CN" sz="45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өзгертулер енгізіңіз.</a:t>
            </a:r>
            <a:endParaRPr lang="ru-RU" altLang="zh-CN" sz="45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zh-CN" sz="4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929066"/>
            <a:ext cx="4572032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310" y="2203554"/>
            <a:ext cx="7253310" cy="3057994"/>
          </a:xfrm>
        </p:spPr>
        <p:txBody>
          <a:bodyPr/>
          <a:lstStyle/>
          <a:p>
            <a:r>
              <a:rPr lang="kk-KZ" b="1" i="1" dirty="0" smtClean="0">
                <a:solidFill>
                  <a:srgbClr val="FF0000"/>
                </a:solidFill>
              </a:rPr>
              <a:t> </a:t>
            </a:r>
            <a:r>
              <a:rPr lang="kk-KZ" sz="6000" b="1" i="1" dirty="0" smtClean="0">
                <a:solidFill>
                  <a:srgbClr val="FF0000"/>
                </a:solidFill>
              </a:rPr>
              <a:t/>
            </a:r>
            <a:br>
              <a:rPr lang="kk-KZ" sz="6000" b="1" i="1" dirty="0" smtClean="0">
                <a:solidFill>
                  <a:srgbClr val="FF0000"/>
                </a:solidFill>
              </a:rPr>
            </a:br>
            <a:r>
              <a:rPr lang="kk-KZ" sz="6000" b="1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071678"/>
            <a:ext cx="7000924" cy="21829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kk-KZ" sz="54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Тыңдағандарыңызға</a:t>
            </a:r>
            <a:br>
              <a:rPr lang="kk-KZ" sz="54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kk-KZ" sz="54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рахмет!</a:t>
            </a:r>
            <a:endParaRPr lang="kk-KZ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382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26354" t="7812" r="2818" b="9179"/>
          <a:stretch>
            <a:fillRect/>
          </a:stretch>
        </p:blipFill>
        <p:spPr bwMode="auto">
          <a:xfrm>
            <a:off x="214282" y="214290"/>
            <a:ext cx="871543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22511" t="23437" r="42350" b="27734"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21962" t="26367" r="39604" b="23828"/>
          <a:stretch>
            <a:fillRect/>
          </a:stretch>
        </p:blipFill>
        <p:spPr bwMode="auto">
          <a:xfrm>
            <a:off x="357158" y="285728"/>
            <a:ext cx="8572560" cy="624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25805" t="21484" r="39605" b="30664"/>
          <a:stretch>
            <a:fillRect/>
          </a:stretch>
        </p:blipFill>
        <p:spPr bwMode="auto">
          <a:xfrm>
            <a:off x="571472" y="357166"/>
            <a:ext cx="7858180" cy="6111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22511" t="22461" r="39055" b="27734"/>
          <a:stretch>
            <a:fillRect/>
          </a:stretch>
        </p:blipFill>
        <p:spPr bwMode="auto">
          <a:xfrm>
            <a:off x="285720" y="214290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501122" cy="59293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kk-KZ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критерийі  </a:t>
            </a:r>
            <a:r>
              <a:rPr lang="kk-KZ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ұсынылған талаптарға сәйкес бір нәрсені  бағалау     бойынша шешім   қабылдау.</a:t>
            </a:r>
            <a:br>
              <a:rPr lang="kk-KZ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Рубрикатор </a:t>
            </a:r>
            <a:r>
              <a:rPr lang="kk-KZ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(бағалау бойынша нұсқаулық)-әрбір критерий бойынша  оқушының жетістігі жазылған нақты сипаттама және соған сәйкес ұпай саны.</a:t>
            </a:r>
            <a:br>
              <a:rPr lang="kk-KZ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Дескриптор</a:t>
            </a:r>
            <a:r>
              <a:rPr lang="kk-KZ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-оқушының ең жақсы нәтижеге жетудегі әрбір қадамын белгілі бір тапсырма бойынша орындаған жұмысының деңгейін немесе сапасын сипаттайтын тұжырым.</a:t>
            </a:r>
            <a:br>
              <a:rPr lang="kk-KZ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kk-KZ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7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285728"/>
            <a:ext cx="670241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zh-CN" sz="35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Мына</a:t>
            </a:r>
            <a:r>
              <a:rPr lang="ru-RU" altLang="zh-CN" sz="3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35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суретке</a:t>
            </a:r>
            <a:r>
              <a:rPr lang="ru-RU" altLang="zh-CN" sz="3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35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altLang="zh-CN" sz="3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altLang="zh-CN" sz="3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критерий </a:t>
            </a:r>
            <a:r>
              <a:rPr lang="ru-RU" altLang="zh-CN" sz="35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құрастыруға болады</a:t>
            </a:r>
            <a:r>
              <a:rPr lang="ru-RU" altLang="zh-CN" sz="3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lang="ru-RU" altLang="zh-CN" sz="3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 l="22511" t="24414" r="39604" b="25781"/>
          <a:stretch>
            <a:fillRect/>
          </a:stretch>
        </p:blipFill>
        <p:spPr bwMode="auto">
          <a:xfrm>
            <a:off x="785786" y="1571612"/>
            <a:ext cx="7500990" cy="491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659</Words>
  <Application>Microsoft Office PowerPoint</Application>
  <PresentationFormat>Экран (4:3)</PresentationFormat>
  <Paragraphs>58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宋体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Бағалау критерийі  - ұсынылған талаптарға сәйкес бір нәрсені  бағалау     бойынша шешім   қабылдау. Рубрикатор (бағалау бойынша нұсқаулық)-әрбір критерий бойынша  оқушының жетістігі жазылған нақты сипаттама және соған сәйкес ұпай саны. Дескриптор-оқушының ең жақсы нәтижеге жетудегі әрбір қадамын белгілі бір тапсырма бойынша орындаған жұмысының деңгейін немесе сапасын сипаттайтын тұжырым.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Бағалау критерийі  - ұсынылған талаптарға сәйкес бір нәрсені  бағалау     бойынша шешім   қабылдау. Рубрикатор (бағалау бойынша нұсқаулық)-әрбір критерий бойынша  оқушының жетістігі жазылған нақты сипаттама және соған сәйкес ұпай саны. Дескриптор-оқушының ең жақсы нәтижеге жетудегі әрбір қадамын белгілі бір тапсырма бойынша орындаған жұмысының деңгейін немесе сапасын сипаттайтын тұжырым.  </vt:lpstr>
      <vt:lpstr>Презентация PowerPoint</vt:lpstr>
      <vt:lpstr>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30</cp:revision>
  <dcterms:created xsi:type="dcterms:W3CDTF">2018-05-15T03:49:43Z</dcterms:created>
  <dcterms:modified xsi:type="dcterms:W3CDTF">2018-11-28T09:56:08Z</dcterms:modified>
</cp:coreProperties>
</file>